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46" r:id="rId3"/>
    <p:sldId id="338" r:id="rId4"/>
    <p:sldId id="297" r:id="rId5"/>
    <p:sldId id="372" r:id="rId6"/>
    <p:sldId id="347" r:id="rId7"/>
    <p:sldId id="367" r:id="rId8"/>
    <p:sldId id="351" r:id="rId9"/>
    <p:sldId id="348" r:id="rId10"/>
    <p:sldId id="355" r:id="rId11"/>
    <p:sldId id="368" r:id="rId12"/>
    <p:sldId id="370" r:id="rId13"/>
    <p:sldId id="371" r:id="rId14"/>
    <p:sldId id="356" r:id="rId15"/>
    <p:sldId id="263" r:id="rId16"/>
    <p:sldId id="345" r:id="rId17"/>
    <p:sldId id="343" r:id="rId18"/>
    <p:sldId id="326" r:id="rId19"/>
    <p:sldId id="373" r:id="rId20"/>
    <p:sldId id="364" r:id="rId21"/>
    <p:sldId id="374" r:id="rId22"/>
    <p:sldId id="35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4DDFD"/>
    <a:srgbClr val="FCFBDE"/>
    <a:srgbClr val="660066"/>
    <a:srgbClr val="0099CC"/>
    <a:srgbClr val="CC00CC"/>
    <a:srgbClr val="0066FF"/>
    <a:srgbClr val="0000FF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08" autoAdjust="0"/>
    <p:restoredTop sz="94650" autoAdjust="0"/>
  </p:normalViewPr>
  <p:slideViewPr>
    <p:cSldViewPr snapToGrid="0">
      <p:cViewPr varScale="1">
        <p:scale>
          <a:sx n="76" d="100"/>
          <a:sy n="76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AC7F68-D4C5-4FD4-9D58-3BBF47DE7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246E-3AB8-4EE1-A4C1-59D0706DF6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9276D-9B58-40D3-BEDF-4E4F7BBFC6E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8AC01-4DE7-4D39-BAE9-F97D20EC66F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79418E-F6F5-4662-996F-AED432C0438C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inos_logo_smal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9525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4276-6581-4256-9763-BB6EC4CF98A3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5FF8-F720-4753-83DB-5A36DAB5DAA6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AA46-144B-48AE-87BD-33A550E5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A625-D754-4C1A-8986-C54C0525D1D4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026B-ECAB-4819-BA21-CC0542AA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F06B-00EE-4AC2-A6CF-E45270E5D90A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F2DE-3C90-463F-9C39-5254E1B12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0E27-6C11-445A-8059-542C111F5B65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03A7-D762-477A-9F59-8E5FA5B9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BE5C-7E08-4405-BDDD-985E70C1CDED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383F-62CA-4A74-8229-25E3A46E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8012-A22F-40B2-BABD-31C07AF257F3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F0D9-F7B6-4F73-8755-63C607EFC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486F6-7477-45B5-8E7A-E15D13F6C81A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2B5B-5D39-4DCA-AE44-D9D5C2EF2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8001-F8A3-4602-8BCB-14503A2A5B0E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C8D4-F0A5-4D62-A6FB-4F8BEB6A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FDB8-0596-430C-AAAA-70B3516C8D11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2AA7-9922-4D5F-B880-55674BEB4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D5AB-CCE6-400C-8018-F66F801BFF27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00B3-961D-48B1-A6F9-6A77470EC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31C1-E8D0-4A65-A1FD-A4DFD8781CB0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03A2-764D-4318-981C-6EDFB6BC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solidFill>
            <a:srgbClr val="7D8DB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F71FE3B-62C1-470A-AE03-BFB20765B9B2}" type="datetime1">
              <a:rPr lang="en-US"/>
              <a:pPr>
                <a:defRPr/>
              </a:pPr>
              <a:t>3/16/2009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511925"/>
            <a:ext cx="2133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E026B2-BDDA-4463-83F9-7B9483F8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42875" y="981075"/>
            <a:ext cx="8839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CB1305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38350"/>
            <a:ext cx="8229600" cy="1470025"/>
          </a:xfrm>
        </p:spPr>
        <p:txBody>
          <a:bodyPr/>
          <a:lstStyle/>
          <a:p>
            <a:pPr eaLnBrk="1" hangingPunct="1"/>
            <a:r>
              <a:rPr lang="en-US" sz="5400" smtClean="0"/>
              <a:t>Constraints on Hadron Production from the MINOS Near Detector</a:t>
            </a:r>
          </a:p>
        </p:txBody>
      </p:sp>
      <p:sp>
        <p:nvSpPr>
          <p:cNvPr id="15362" name="Text Box 86"/>
          <p:cNvSpPr txBox="1">
            <a:spLocks noChangeArrowheads="1"/>
          </p:cNvSpPr>
          <p:nvPr/>
        </p:nvSpPr>
        <p:spPr bwMode="auto">
          <a:xfrm>
            <a:off x="2443163" y="3830638"/>
            <a:ext cx="4267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cs typeface="Arial" charset="0"/>
              </a:rPr>
              <a:t>Žarko Pavlović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963863" y="6351588"/>
            <a:ext cx="325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FNAL, March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39A22-4F53-436E-B0C7-AD152363A32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F/N focusing uncertainties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295400"/>
            <a:ext cx="3813175" cy="36957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Small effect on Far/Near ratio (2% level)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 t="35812" r="9668"/>
          <a:stretch>
            <a:fillRect/>
          </a:stretch>
        </p:blipFill>
        <p:spPr bwMode="auto">
          <a:xfrm>
            <a:off x="4106863" y="1187450"/>
            <a:ext cx="50371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9BD46-3BC3-4F9E-AFAB-BF4978C5BA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ND Data/MC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3213" y="1295400"/>
            <a:ext cx="3570287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MC/Data show some disagreement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Adjust the yields of </a:t>
            </a:r>
            <a:r>
              <a:rPr lang="el-GR" sz="2800" smtClean="0">
                <a:latin typeface="Sylfaen" pitchFamily="18" charset="0"/>
              </a:rPr>
              <a:t>π</a:t>
            </a:r>
            <a:r>
              <a:rPr lang="en-US" sz="2800" baseline="30000" smtClean="0"/>
              <a:t>±</a:t>
            </a:r>
            <a:r>
              <a:rPr lang="en-US" sz="2800" smtClean="0"/>
              <a:t> and K</a:t>
            </a:r>
            <a:r>
              <a:rPr lang="en-US" sz="2800" baseline="30000" smtClean="0"/>
              <a:t>±</a:t>
            </a:r>
            <a:br>
              <a:rPr lang="en-US" sz="2800" baseline="30000" smtClean="0"/>
            </a:b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Fit data from all the beams simultaneously</a:t>
            </a:r>
            <a:endParaRPr lang="en-US" sz="2800" baseline="30000" smtClean="0"/>
          </a:p>
        </p:txBody>
      </p:sp>
      <p:pic>
        <p:nvPicPr>
          <p:cNvPr id="28676" name="Picture 5" descr="enu-allbeam"/>
          <p:cNvPicPr>
            <a:picLocks noChangeAspect="1" noChangeArrowheads="1"/>
          </p:cNvPicPr>
          <p:nvPr/>
        </p:nvPicPr>
        <p:blipFill>
          <a:blip r:embed="rId2"/>
          <a:srcRect t="7419" r="7547" b="8902"/>
          <a:stretch>
            <a:fillRect/>
          </a:stretch>
        </p:blipFill>
        <p:spPr bwMode="auto">
          <a:xfrm>
            <a:off x="0" y="1270000"/>
            <a:ext cx="531653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952750" y="1603375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LE010/185kA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952750" y="1903413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LE100/200kA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952750" y="2203450"/>
            <a:ext cx="161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66FF"/>
                </a:solidFill>
              </a:rPr>
              <a:t>LE250/200lA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Hadron Production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3771900"/>
            <a:ext cx="2438400" cy="208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Same p</a:t>
            </a:r>
            <a:r>
              <a:rPr lang="en-US" sz="2400" baseline="-25000" smtClean="0"/>
              <a:t>T</a:t>
            </a:r>
            <a:r>
              <a:rPr lang="en-US" sz="2400" smtClean="0"/>
              <a:t>-x</a:t>
            </a:r>
            <a:r>
              <a:rPr lang="en-US" sz="2400" baseline="-25000" smtClean="0"/>
              <a:t>F</a:t>
            </a:r>
            <a:r>
              <a:rPr lang="en-US" sz="2400" smtClean="0"/>
              <a:t> bin contributes differently to different beams</a:t>
            </a:r>
          </a:p>
        </p:txBody>
      </p:sp>
      <p:pic>
        <p:nvPicPr>
          <p:cNvPr id="29699" name="Picture 4" descr="ptxf_pi+_le010z185i_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50"/>
            <a:ext cx="3048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ptxf_pi+_le100z200i_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82675"/>
            <a:ext cx="30575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ptxf_pi+_le250z200i_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85850"/>
            <a:ext cx="3048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3"/>
          <p:cNvSpPr>
            <a:spLocks noChangeArrowheads="1"/>
          </p:cNvSpPr>
          <p:nvPr/>
        </p:nvSpPr>
        <p:spPr bwMode="auto">
          <a:xfrm>
            <a:off x="676275" y="2238375"/>
            <a:ext cx="76200" cy="152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14"/>
          <p:cNvSpPr>
            <a:spLocks noChangeArrowheads="1"/>
          </p:cNvSpPr>
          <p:nvPr/>
        </p:nvSpPr>
        <p:spPr bwMode="auto">
          <a:xfrm>
            <a:off x="3714750" y="2238375"/>
            <a:ext cx="76200" cy="152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15"/>
          <p:cNvSpPr>
            <a:spLocks noChangeArrowheads="1"/>
          </p:cNvSpPr>
          <p:nvPr/>
        </p:nvSpPr>
        <p:spPr bwMode="auto">
          <a:xfrm>
            <a:off x="6762750" y="2228850"/>
            <a:ext cx="76200" cy="152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3714750" y="2819400"/>
            <a:ext cx="762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20"/>
          <p:cNvSpPr>
            <a:spLocks noChangeArrowheads="1"/>
          </p:cNvSpPr>
          <p:nvPr/>
        </p:nvSpPr>
        <p:spPr bwMode="auto">
          <a:xfrm>
            <a:off x="6753225" y="2800350"/>
            <a:ext cx="762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21"/>
          <p:cNvSpPr>
            <a:spLocks noChangeArrowheads="1"/>
          </p:cNvSpPr>
          <p:nvPr/>
        </p:nvSpPr>
        <p:spPr bwMode="auto">
          <a:xfrm>
            <a:off x="676275" y="2800350"/>
            <a:ext cx="762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8"/>
          <p:cNvSpPr>
            <a:spLocks noChangeShapeType="1"/>
          </p:cNvSpPr>
          <p:nvPr/>
        </p:nvSpPr>
        <p:spPr bwMode="auto">
          <a:xfrm>
            <a:off x="762000" y="2362200"/>
            <a:ext cx="28194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49"/>
          <p:cNvSpPr>
            <a:spLocks noChangeShapeType="1"/>
          </p:cNvSpPr>
          <p:nvPr/>
        </p:nvSpPr>
        <p:spPr bwMode="auto">
          <a:xfrm flipH="1">
            <a:off x="3581400" y="2286000"/>
            <a:ext cx="31242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50"/>
          <p:cNvSpPr>
            <a:spLocks noChangeShapeType="1"/>
          </p:cNvSpPr>
          <p:nvPr/>
        </p:nvSpPr>
        <p:spPr bwMode="auto">
          <a:xfrm flipH="1">
            <a:off x="3581400" y="2362200"/>
            <a:ext cx="1524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52"/>
          <p:cNvSpPr>
            <a:spLocks noChangeShapeType="1"/>
          </p:cNvSpPr>
          <p:nvPr/>
        </p:nvSpPr>
        <p:spPr bwMode="auto">
          <a:xfrm>
            <a:off x="762000" y="28956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53"/>
          <p:cNvSpPr>
            <a:spLocks noChangeShapeType="1"/>
          </p:cNvSpPr>
          <p:nvPr/>
        </p:nvSpPr>
        <p:spPr bwMode="auto">
          <a:xfrm>
            <a:off x="3733800" y="29718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54"/>
          <p:cNvSpPr>
            <a:spLocks noChangeShapeType="1"/>
          </p:cNvSpPr>
          <p:nvPr/>
        </p:nvSpPr>
        <p:spPr bwMode="auto">
          <a:xfrm flipH="1">
            <a:off x="4038600" y="2895600"/>
            <a:ext cx="26670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4" name="Group 77"/>
          <p:cNvGrpSpPr>
            <a:grpSpLocks/>
          </p:cNvGrpSpPr>
          <p:nvPr/>
        </p:nvGrpSpPr>
        <p:grpSpPr bwMode="auto">
          <a:xfrm>
            <a:off x="0" y="3697288"/>
            <a:ext cx="3238500" cy="3160712"/>
            <a:chOff x="0" y="2329"/>
            <a:chExt cx="2040" cy="1991"/>
          </a:xfrm>
        </p:grpSpPr>
        <p:pic>
          <p:nvPicPr>
            <p:cNvPr id="29730" name="Picture 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329"/>
              <a:ext cx="2040" cy="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1" name="Rectangle 27"/>
            <p:cNvSpPr>
              <a:spLocks noChangeArrowheads="1"/>
            </p:cNvSpPr>
            <p:nvPr/>
          </p:nvSpPr>
          <p:spPr bwMode="auto">
            <a:xfrm>
              <a:off x="384" y="2976"/>
              <a:ext cx="57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2" name="Group 62"/>
            <p:cNvGrpSpPr>
              <a:grpSpLocks/>
            </p:cNvGrpSpPr>
            <p:nvPr/>
          </p:nvGrpSpPr>
          <p:grpSpPr bwMode="auto">
            <a:xfrm>
              <a:off x="408" y="2442"/>
              <a:ext cx="960" cy="570"/>
              <a:chOff x="4608" y="273"/>
              <a:chExt cx="960" cy="570"/>
            </a:xfrm>
          </p:grpSpPr>
          <p:sp>
            <p:nvSpPr>
              <p:cNvPr id="29733" name="Rectangle 63"/>
              <p:cNvSpPr>
                <a:spLocks noChangeArrowheads="1"/>
              </p:cNvSpPr>
              <p:nvPr/>
            </p:nvSpPr>
            <p:spPr bwMode="auto">
              <a:xfrm>
                <a:off x="4608" y="297"/>
                <a:ext cx="54" cy="144"/>
              </a:xfrm>
              <a:prstGeom prst="rect">
                <a:avLst/>
              </a:prstGeom>
              <a:solidFill>
                <a:srgbClr val="0000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Rectangle 64"/>
              <p:cNvSpPr>
                <a:spLocks noChangeArrowheads="1"/>
              </p:cNvSpPr>
              <p:nvPr/>
            </p:nvSpPr>
            <p:spPr bwMode="auto">
              <a:xfrm>
                <a:off x="4608" y="489"/>
                <a:ext cx="54" cy="144"/>
              </a:xfrm>
              <a:prstGeom prst="rect">
                <a:avLst/>
              </a:prstGeom>
              <a:solidFill>
                <a:srgbClr val="FF00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Rectangle 65"/>
              <p:cNvSpPr>
                <a:spLocks noChangeArrowheads="1"/>
              </p:cNvSpPr>
              <p:nvPr/>
            </p:nvSpPr>
            <p:spPr bwMode="auto">
              <a:xfrm>
                <a:off x="4608" y="681"/>
                <a:ext cx="54" cy="144"/>
              </a:xfrm>
              <a:prstGeom prst="rect">
                <a:avLst/>
              </a:prstGeom>
              <a:solidFill>
                <a:srgbClr val="6666FF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Text Box 66"/>
              <p:cNvSpPr txBox="1">
                <a:spLocks noChangeArrowheads="1"/>
              </p:cNvSpPr>
              <p:nvPr/>
            </p:nvSpPr>
            <p:spPr bwMode="auto">
              <a:xfrm>
                <a:off x="4692" y="273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LE010/185kA</a:t>
                </a:r>
              </a:p>
            </p:txBody>
          </p:sp>
          <p:sp>
            <p:nvSpPr>
              <p:cNvPr id="29737" name="Text Box 67"/>
              <p:cNvSpPr txBox="1">
                <a:spLocks noChangeArrowheads="1"/>
              </p:cNvSpPr>
              <p:nvPr/>
            </p:nvSpPr>
            <p:spPr bwMode="auto">
              <a:xfrm>
                <a:off x="4704" y="462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LE100/200kA</a:t>
                </a:r>
              </a:p>
            </p:txBody>
          </p:sp>
          <p:sp>
            <p:nvSpPr>
              <p:cNvPr id="29738" name="Text Box 68"/>
              <p:cNvSpPr txBox="1">
                <a:spLocks noChangeArrowheads="1"/>
              </p:cNvSpPr>
              <p:nvPr/>
            </p:nvSpPr>
            <p:spPr bwMode="auto">
              <a:xfrm>
                <a:off x="4704" y="651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6666FF"/>
                    </a:solidFill>
                  </a:rPr>
                  <a:t>LE250/200kA</a:t>
                </a:r>
              </a:p>
            </p:txBody>
          </p:sp>
        </p:grpSp>
      </p:grpSp>
      <p:grpSp>
        <p:nvGrpSpPr>
          <p:cNvPr id="29715" name="Group 78"/>
          <p:cNvGrpSpPr>
            <a:grpSpLocks/>
          </p:cNvGrpSpPr>
          <p:nvPr/>
        </p:nvGrpSpPr>
        <p:grpSpPr bwMode="auto">
          <a:xfrm>
            <a:off x="5943600" y="3687763"/>
            <a:ext cx="3200400" cy="3170237"/>
            <a:chOff x="3744" y="2323"/>
            <a:chExt cx="2016" cy="1997"/>
          </a:xfrm>
        </p:grpSpPr>
        <p:pic>
          <p:nvPicPr>
            <p:cNvPr id="29721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4" y="2323"/>
              <a:ext cx="2016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2" name="Rectangle 28"/>
            <p:cNvSpPr>
              <a:spLocks noChangeArrowheads="1"/>
            </p:cNvSpPr>
            <p:nvPr/>
          </p:nvSpPr>
          <p:spPr bwMode="auto">
            <a:xfrm>
              <a:off x="4128" y="2592"/>
              <a:ext cx="57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3" name="Group 70"/>
            <p:cNvGrpSpPr>
              <a:grpSpLocks/>
            </p:cNvGrpSpPr>
            <p:nvPr/>
          </p:nvGrpSpPr>
          <p:grpSpPr bwMode="auto">
            <a:xfrm>
              <a:off x="4128" y="2448"/>
              <a:ext cx="960" cy="570"/>
              <a:chOff x="4608" y="273"/>
              <a:chExt cx="960" cy="570"/>
            </a:xfrm>
          </p:grpSpPr>
          <p:sp>
            <p:nvSpPr>
              <p:cNvPr id="29724" name="Rectangle 71"/>
              <p:cNvSpPr>
                <a:spLocks noChangeArrowheads="1"/>
              </p:cNvSpPr>
              <p:nvPr/>
            </p:nvSpPr>
            <p:spPr bwMode="auto">
              <a:xfrm>
                <a:off x="4608" y="297"/>
                <a:ext cx="54" cy="144"/>
              </a:xfrm>
              <a:prstGeom prst="rect">
                <a:avLst/>
              </a:prstGeom>
              <a:solidFill>
                <a:srgbClr val="0000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Rectangle 72"/>
              <p:cNvSpPr>
                <a:spLocks noChangeArrowheads="1"/>
              </p:cNvSpPr>
              <p:nvPr/>
            </p:nvSpPr>
            <p:spPr bwMode="auto">
              <a:xfrm>
                <a:off x="4608" y="489"/>
                <a:ext cx="54" cy="144"/>
              </a:xfrm>
              <a:prstGeom prst="rect">
                <a:avLst/>
              </a:prstGeom>
              <a:solidFill>
                <a:srgbClr val="FF00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Rectangle 73"/>
              <p:cNvSpPr>
                <a:spLocks noChangeArrowheads="1"/>
              </p:cNvSpPr>
              <p:nvPr/>
            </p:nvSpPr>
            <p:spPr bwMode="auto">
              <a:xfrm>
                <a:off x="4608" y="681"/>
                <a:ext cx="54" cy="144"/>
              </a:xfrm>
              <a:prstGeom prst="rect">
                <a:avLst/>
              </a:prstGeom>
              <a:solidFill>
                <a:srgbClr val="6666FF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Text Box 74"/>
              <p:cNvSpPr txBox="1">
                <a:spLocks noChangeArrowheads="1"/>
              </p:cNvSpPr>
              <p:nvPr/>
            </p:nvSpPr>
            <p:spPr bwMode="auto">
              <a:xfrm>
                <a:off x="4692" y="273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LE010/185kA</a:t>
                </a:r>
              </a:p>
            </p:txBody>
          </p:sp>
          <p:sp>
            <p:nvSpPr>
              <p:cNvPr id="29728" name="Text Box 75"/>
              <p:cNvSpPr txBox="1">
                <a:spLocks noChangeArrowheads="1"/>
              </p:cNvSpPr>
              <p:nvPr/>
            </p:nvSpPr>
            <p:spPr bwMode="auto">
              <a:xfrm>
                <a:off x="4704" y="462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LE100/200kA</a:t>
                </a:r>
              </a:p>
            </p:txBody>
          </p:sp>
          <p:sp>
            <p:nvSpPr>
              <p:cNvPr id="29729" name="Text Box 76"/>
              <p:cNvSpPr txBox="1">
                <a:spLocks noChangeArrowheads="1"/>
              </p:cNvSpPr>
              <p:nvPr/>
            </p:nvSpPr>
            <p:spPr bwMode="auto">
              <a:xfrm>
                <a:off x="4704" y="651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6666FF"/>
                    </a:solidFill>
                  </a:rPr>
                  <a:t>LE250/200kA</a:t>
                </a:r>
              </a:p>
            </p:txBody>
          </p:sp>
        </p:grpSp>
      </p:grpSp>
      <p:sp>
        <p:nvSpPr>
          <p:cNvPr id="29716" name="Text Box 79"/>
          <p:cNvSpPr txBox="1">
            <a:spLocks noChangeArrowheads="1"/>
          </p:cNvSpPr>
          <p:nvPr/>
        </p:nvSpPr>
        <p:spPr bwMode="auto">
          <a:xfrm>
            <a:off x="1257300" y="1428750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LE010/185kA</a:t>
            </a:r>
          </a:p>
        </p:txBody>
      </p:sp>
      <p:sp>
        <p:nvSpPr>
          <p:cNvPr id="29717" name="Text Box 81"/>
          <p:cNvSpPr txBox="1">
            <a:spLocks noChangeArrowheads="1"/>
          </p:cNvSpPr>
          <p:nvPr/>
        </p:nvSpPr>
        <p:spPr bwMode="auto">
          <a:xfrm>
            <a:off x="4286250" y="14382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LE100/200kA</a:t>
            </a:r>
          </a:p>
        </p:txBody>
      </p:sp>
      <p:sp>
        <p:nvSpPr>
          <p:cNvPr id="29718" name="Text Box 82"/>
          <p:cNvSpPr txBox="1">
            <a:spLocks noChangeArrowheads="1"/>
          </p:cNvSpPr>
          <p:nvPr/>
        </p:nvSpPr>
        <p:spPr bwMode="auto">
          <a:xfrm>
            <a:off x="7324725" y="14382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LE250/200kA</a:t>
            </a:r>
          </a:p>
        </p:txBody>
      </p:sp>
      <p:sp>
        <p:nvSpPr>
          <p:cNvPr id="29719" name="Line 47"/>
          <p:cNvSpPr>
            <a:spLocks noChangeShapeType="1"/>
          </p:cNvSpPr>
          <p:nvPr/>
        </p:nvSpPr>
        <p:spPr bwMode="auto">
          <a:xfrm flipH="1">
            <a:off x="2133600" y="2667000"/>
            <a:ext cx="144780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51"/>
          <p:cNvSpPr>
            <a:spLocks noChangeShapeType="1"/>
          </p:cNvSpPr>
          <p:nvPr/>
        </p:nvSpPr>
        <p:spPr bwMode="auto">
          <a:xfrm>
            <a:off x="4038600" y="3200400"/>
            <a:ext cx="2362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Hadron Production (cont’d)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41400"/>
            <a:ext cx="8382000" cy="990600"/>
          </a:xfrm>
        </p:spPr>
        <p:txBody>
          <a:bodyPr/>
          <a:lstStyle/>
          <a:p>
            <a:r>
              <a:rPr lang="en-US" sz="2800" smtClean="0"/>
              <a:t>Different beams sample different pions</a:t>
            </a:r>
          </a:p>
          <a:p>
            <a:pPr lvl="1"/>
            <a:r>
              <a:rPr lang="en-US" sz="2400" smtClean="0"/>
              <a:t>Not shown, but also using data from LE150/200kA</a:t>
            </a:r>
          </a:p>
        </p:txBody>
      </p:sp>
      <p:pic>
        <p:nvPicPr>
          <p:cNvPr id="30723" name="Picture 4" descr="ptxf_pi+_le250z200i_log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67425" y="4421188"/>
            <a:ext cx="3089275" cy="2446337"/>
          </a:xfrm>
          <a:noFill/>
        </p:spPr>
      </p:pic>
      <p:pic>
        <p:nvPicPr>
          <p:cNvPr id="30724" name="Picture 6" descr="ptxf_pi+_le100z200i_log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67050" y="4419600"/>
            <a:ext cx="3089275" cy="2446338"/>
          </a:xfrm>
          <a:noFill/>
        </p:spPr>
      </p:pic>
      <p:pic>
        <p:nvPicPr>
          <p:cNvPr id="30725" name="Picture 8" descr="ptxf_pi+_le010z200i_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06900"/>
            <a:ext cx="30988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ptxf_pi+_le010z185i_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5200" y="2095500"/>
            <a:ext cx="30988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ptxf_pi+_le010z170i_l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8950" y="2097088"/>
            <a:ext cx="30892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ptxf_pi+_le010z000i_l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95500"/>
            <a:ext cx="30988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7315200" y="24288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LE010/185kA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1257300" y="2438400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LE010/0kA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4267200" y="24288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LE010/170kA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1257300" y="4724400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LE010/200kA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4267200" y="47148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LE100/200kA</a:t>
            </a:r>
          </a:p>
        </p:txBody>
      </p:sp>
      <p:sp>
        <p:nvSpPr>
          <p:cNvPr id="30734" name="Text Box 17"/>
          <p:cNvSpPr txBox="1">
            <a:spLocks noChangeArrowheads="1"/>
          </p:cNvSpPr>
          <p:nvPr/>
        </p:nvSpPr>
        <p:spPr bwMode="auto">
          <a:xfrm>
            <a:off x="7315200" y="4714875"/>
            <a:ext cx="1295400" cy="3143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LE250/200kA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CE67A-3741-4B3B-B7B7-908DBA0F954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0"/>
            <a:ext cx="8875713" cy="914400"/>
          </a:xfrm>
        </p:spPr>
        <p:txBody>
          <a:bodyPr/>
          <a:lstStyle/>
          <a:p>
            <a:r>
              <a:rPr lang="en-US" sz="3600" smtClean="0"/>
              <a:t>Hadron production parameterization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8950" y="1901825"/>
            <a:ext cx="3224213" cy="323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Adjust yields as a function of p</a:t>
            </a:r>
            <a:r>
              <a:rPr lang="en-US" sz="2800" baseline="-25000" smtClean="0"/>
              <a:t>T</a:t>
            </a:r>
            <a:r>
              <a:rPr lang="en-US" sz="2800" smtClean="0"/>
              <a:t>-p</a:t>
            </a:r>
            <a:r>
              <a:rPr lang="en-US" sz="2800" baseline="-25000" smtClean="0"/>
              <a:t>z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Parameterize fluka yields using 16 parameters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t="36093" r="4524"/>
          <a:stretch>
            <a:fillRect/>
          </a:stretch>
        </p:blipFill>
        <p:spPr bwMode="auto">
          <a:xfrm>
            <a:off x="0" y="1308100"/>
            <a:ext cx="52149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31B27-977E-40CC-9D0C-41185E61F9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0" name="Rectangle 17"/>
          <p:cNvSpPr>
            <a:spLocks noChangeArrowheads="1"/>
          </p:cNvSpPr>
          <p:nvPr/>
        </p:nvSpPr>
        <p:spPr bwMode="auto">
          <a:xfrm>
            <a:off x="0" y="2944813"/>
            <a:ext cx="9144000" cy="712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0"/>
            <a:ext cx="8751887" cy="914400"/>
          </a:xfrm>
        </p:spPr>
        <p:txBody>
          <a:bodyPr/>
          <a:lstStyle/>
          <a:p>
            <a:pPr eaLnBrk="1" hangingPunct="1"/>
            <a:r>
              <a:rPr lang="en-US" smtClean="0"/>
              <a:t>Tuning MC</a:t>
            </a:r>
          </a:p>
        </p:txBody>
      </p:sp>
      <p:sp>
        <p:nvSpPr>
          <p:cNvPr id="3277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84163" y="1084263"/>
            <a:ext cx="8648700" cy="1719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Fit ND data from all beam configurations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Simultaneously fit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400" baseline="-250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smtClean="0"/>
              <a:t> and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400" baseline="-250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baseline="-250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spectra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Allow that some discrepancy due to cross sections and detector reconstruction</a:t>
            </a:r>
          </a:p>
        </p:txBody>
      </p:sp>
      <p:sp>
        <p:nvSpPr>
          <p:cNvPr id="32773" name="Line 24"/>
          <p:cNvSpPr>
            <a:spLocks noChangeShapeType="1"/>
          </p:cNvSpPr>
          <p:nvPr/>
        </p:nvSpPr>
        <p:spPr bwMode="auto">
          <a:xfrm>
            <a:off x="4311650" y="16129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075" y="3348038"/>
            <a:ext cx="257492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138988" y="3019425"/>
            <a:ext cx="1627187" cy="3048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1400" baseline="-25000">
                <a:cs typeface="Arial" charset="0"/>
              </a:rPr>
              <a:t>μ</a:t>
            </a:r>
            <a:r>
              <a:rPr lang="en-US" sz="1400">
                <a:cs typeface="Arial" charset="0"/>
              </a:rPr>
              <a:t> </a:t>
            </a:r>
            <a:r>
              <a:rPr lang="en-US" sz="1400"/>
              <a:t>LE010/185kA</a:t>
            </a:r>
          </a:p>
        </p:txBody>
      </p:sp>
      <p:pic>
        <p:nvPicPr>
          <p:cNvPr id="3277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4225"/>
            <a:ext cx="67071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542925" y="3014663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LE010/185kA</a:t>
            </a:r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2825750" y="3044825"/>
            <a:ext cx="137477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LE100/200kA</a:t>
            </a:r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5057775" y="3055938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LE250/200kA</a:t>
            </a:r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7324725" y="3114675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18AE12-E4F7-46B7-8AAA-8B9F9C586C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Tuning MC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587500"/>
            <a:ext cx="3544888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3200" smtClean="0"/>
          </a:p>
          <a:p>
            <a:pPr>
              <a:lnSpc>
                <a:spcPct val="90000"/>
              </a:lnSpc>
            </a:pPr>
            <a:r>
              <a:rPr lang="en-US" sz="3200" smtClean="0"/>
              <a:t>Adjust the yields of </a:t>
            </a:r>
            <a:r>
              <a:rPr lang="el-GR" sz="3200" smtClean="0">
                <a:latin typeface="Sylfaen" pitchFamily="18" charset="0"/>
              </a:rPr>
              <a:t>π</a:t>
            </a:r>
            <a:r>
              <a:rPr lang="en-US" sz="3200" baseline="30000" smtClean="0"/>
              <a:t>±</a:t>
            </a:r>
            <a:r>
              <a:rPr lang="en-US" sz="3200" smtClean="0"/>
              <a:t> and K</a:t>
            </a:r>
            <a:r>
              <a:rPr lang="en-US" sz="3200" baseline="30000" smtClean="0"/>
              <a:t>±</a:t>
            </a:r>
          </a:p>
          <a:p>
            <a:pPr>
              <a:lnSpc>
                <a:spcPct val="90000"/>
              </a:lnSpc>
            </a:pPr>
            <a:endParaRPr lang="en-US" sz="3200" smtClean="0"/>
          </a:p>
          <a:p>
            <a:pPr>
              <a:lnSpc>
                <a:spcPct val="90000"/>
              </a:lnSpc>
            </a:pPr>
            <a:r>
              <a:rPr lang="en-US" sz="3200" smtClean="0"/>
              <a:t>Re-weight MC based on p</a:t>
            </a:r>
            <a:r>
              <a:rPr lang="en-US" sz="3200" baseline="-25000" smtClean="0"/>
              <a:t>T</a:t>
            </a:r>
            <a:r>
              <a:rPr lang="en-US" sz="3200" smtClean="0"/>
              <a:t>-x</a:t>
            </a:r>
            <a:r>
              <a:rPr lang="en-US" sz="3200" baseline="-25000" smtClean="0"/>
              <a:t>F</a:t>
            </a:r>
            <a:br>
              <a:rPr lang="en-US" sz="3200" baseline="-25000" smtClean="0"/>
            </a:br>
            <a:endParaRPr lang="en-US" sz="3200" baseline="-25000" smtClean="0"/>
          </a:p>
          <a:p>
            <a:pPr>
              <a:lnSpc>
                <a:spcPct val="90000"/>
              </a:lnSpc>
            </a:pPr>
            <a:endParaRPr lang="en-US" sz="3200" smtClean="0"/>
          </a:p>
          <a:p>
            <a:pPr>
              <a:lnSpc>
                <a:spcPct val="90000"/>
              </a:lnSpc>
            </a:pPr>
            <a:endParaRPr lang="en-US" sz="320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1587500"/>
            <a:ext cx="5106988" cy="47910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49975" y="1943100"/>
            <a:ext cx="1311275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defTabSz="414338" hangingPunct="0">
              <a:lnSpc>
                <a:spcPct val="98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</a:tabLst>
            </a:pPr>
            <a:r>
              <a:rPr lang="en-GB" sz="1500" b="1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  <a:t>Weights applied </a:t>
            </a:r>
            <a:br>
              <a:rPr lang="en-GB" sz="1500" b="1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</a:br>
            <a:r>
              <a:rPr lang="en-GB" sz="1500" b="1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  <a:t>vs p</a:t>
            </a:r>
            <a:r>
              <a:rPr lang="en-GB" sz="1500" b="1" baseline="-25000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GB" sz="1500" b="1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  <a:t> &amp; p</a:t>
            </a:r>
            <a:r>
              <a:rPr lang="en-GB" sz="1500" b="1" baseline="-25000">
                <a:solidFill>
                  <a:srgbClr val="000000"/>
                </a:solidFill>
                <a:latin typeface="Bitstream Vera Sans"/>
                <a:ea typeface="Arial Unicode MS" pitchFamily="34" charset="-128"/>
                <a:cs typeface="Arial Unicode MS" pitchFamily="34" charset="-128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3D4297-FD08-4F87-9006-B3330DA465F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smtClean="0">
                <a:latin typeface="Sylfaen" pitchFamily="18" charset="0"/>
              </a:rPr>
              <a:t>π</a:t>
            </a:r>
            <a:r>
              <a:rPr lang="en-US" baseline="30000" smtClean="0"/>
              <a:t>+</a:t>
            </a:r>
            <a:r>
              <a:rPr lang="en-US" smtClean="0"/>
              <a:t>/</a:t>
            </a:r>
            <a:r>
              <a:rPr lang="el-GR" smtClean="0">
                <a:latin typeface="Sylfaen" pitchFamily="18" charset="0"/>
              </a:rPr>
              <a:t>π</a:t>
            </a:r>
            <a:r>
              <a:rPr lang="en-US" baseline="30000" smtClean="0"/>
              <a:t>-</a:t>
            </a:r>
            <a:r>
              <a:rPr lang="en-US" smtClean="0"/>
              <a:t> ratio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44575"/>
            <a:ext cx="8372475" cy="1050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Best fit to </a:t>
            </a:r>
            <a:r>
              <a:rPr lang="el-GR" sz="2400" smtClean="0">
                <a:cs typeface="Times New Roman" pitchFamily="18" charset="0"/>
              </a:rPr>
              <a:t>ν</a:t>
            </a:r>
            <a:r>
              <a:rPr lang="el-GR" sz="2400" baseline="-25000" smtClean="0">
                <a:cs typeface="Times New Roman" pitchFamily="18" charset="0"/>
              </a:rPr>
              <a:t>μ</a:t>
            </a:r>
            <a:r>
              <a:rPr lang="en-US" sz="2400" smtClean="0">
                <a:cs typeface="Times New Roman" pitchFamily="18" charset="0"/>
              </a:rPr>
              <a:t> and </a:t>
            </a:r>
            <a:r>
              <a:rPr lang="el-GR" sz="2400" smtClean="0">
                <a:cs typeface="Times New Roman" pitchFamily="18" charset="0"/>
              </a:rPr>
              <a:t>ν</a:t>
            </a:r>
            <a:r>
              <a:rPr lang="el-GR" sz="2400" baseline="-25000" smtClean="0">
                <a:cs typeface="Times New Roman" pitchFamily="18" charset="0"/>
              </a:rPr>
              <a:t>μ</a:t>
            </a:r>
            <a:r>
              <a:rPr lang="en-US" sz="2400" smtClean="0">
                <a:cs typeface="Times New Roman" pitchFamily="18" charset="0"/>
              </a:rPr>
              <a:t> c</a:t>
            </a:r>
            <a:r>
              <a:rPr lang="en-US" sz="2400" smtClean="0"/>
              <a:t>hanges the </a:t>
            </a:r>
            <a:r>
              <a:rPr lang="el-GR" sz="2400" smtClean="0">
                <a:latin typeface="Sylfaen" pitchFamily="18" charset="0"/>
              </a:rPr>
              <a:t>π</a:t>
            </a:r>
            <a:r>
              <a:rPr lang="en-US" sz="2400" baseline="30000" smtClean="0"/>
              <a:t>+</a:t>
            </a:r>
            <a:r>
              <a:rPr lang="en-US" sz="2400" smtClean="0"/>
              <a:t>/</a:t>
            </a:r>
            <a:r>
              <a:rPr lang="el-GR" sz="2400" smtClean="0">
                <a:latin typeface="Sylfaen" pitchFamily="18" charset="0"/>
              </a:rPr>
              <a:t>π</a:t>
            </a:r>
            <a:r>
              <a:rPr lang="en-US" sz="2400" baseline="30000" smtClean="0"/>
              <a:t>-</a:t>
            </a:r>
            <a:r>
              <a:rPr lang="en-US" sz="2400" smtClean="0"/>
              <a:t> ratio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Good agreement with NA49 data and preliminary MIPP results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 r="6041"/>
          <a:stretch>
            <a:fillRect/>
          </a:stretch>
        </p:blipFill>
        <p:spPr bwMode="auto">
          <a:xfrm>
            <a:off x="1871663" y="2168525"/>
            <a:ext cx="5481637" cy="4619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5845" name="Line 24"/>
          <p:cNvSpPr>
            <a:spLocks noChangeShapeType="1"/>
          </p:cNvSpPr>
          <p:nvPr/>
        </p:nvSpPr>
        <p:spPr bwMode="auto">
          <a:xfrm>
            <a:off x="3357563" y="1106488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F674F2-E69C-4B73-87A4-33660956AE0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Far/Near Ratio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5913" y="1562100"/>
            <a:ext cx="3140075" cy="4533900"/>
          </a:xfrm>
          <a:prstGeom prst="rect">
            <a:avLst/>
          </a:prstGeom>
          <a:solidFill>
            <a:srgbClr val="7D8DB5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Constrained hadron production using ND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Reduced errors on F/N ratio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itchFamily="34" charset="0"/>
              </a:rPr>
              <a:t>Systematic error due to beam uncertainty small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1568450"/>
            <a:ext cx="54546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5900" y="3238500"/>
            <a:ext cx="5435600" cy="360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0600" y="165100"/>
            <a:ext cx="4800600" cy="723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 err="1">
                <a:solidFill>
                  <a:srgbClr val="CB1305"/>
                </a:solidFill>
                <a:latin typeface="+mj-lt"/>
                <a:ea typeface="+mj-ea"/>
                <a:cs typeface="+mj-cs"/>
              </a:rPr>
              <a:t>NuMI</a:t>
            </a:r>
            <a:r>
              <a:rPr lang="en-US" sz="4000" kern="0" dirty="0">
                <a:solidFill>
                  <a:srgbClr val="CB1305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0" dirty="0" err="1">
                <a:solidFill>
                  <a:srgbClr val="CB1305"/>
                </a:solidFill>
                <a:latin typeface="+mj-lt"/>
                <a:ea typeface="+mj-ea"/>
                <a:cs typeface="+mj-cs"/>
              </a:rPr>
              <a:t>offaxis</a:t>
            </a:r>
            <a:r>
              <a:rPr lang="en-US" sz="4000" kern="0" dirty="0">
                <a:solidFill>
                  <a:srgbClr val="CB1305"/>
                </a:solidFill>
                <a:latin typeface="+mj-lt"/>
                <a:ea typeface="+mj-ea"/>
                <a:cs typeface="+mj-cs"/>
              </a:rPr>
              <a:t> beam</a:t>
            </a:r>
            <a:endParaRPr lang="en-US" sz="4000" kern="0" dirty="0">
              <a:solidFill>
                <a:srgbClr val="CB130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03200" y="1168400"/>
            <a:ext cx="4572000" cy="1676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solidFill>
                  <a:schemeClr val="bg1"/>
                </a:solidFill>
                <a:latin typeface="+mn-lt"/>
              </a:rPr>
              <a:t>MiniBooNE</a:t>
            </a:r>
            <a:r>
              <a:rPr lang="en-US" sz="2400" kern="0" dirty="0">
                <a:solidFill>
                  <a:schemeClr val="bg1"/>
                </a:solidFill>
                <a:latin typeface="+mn-lt"/>
              </a:rPr>
              <a:t> detector sees </a:t>
            </a:r>
            <a:r>
              <a:rPr lang="en-US" sz="2400" kern="0" dirty="0" err="1">
                <a:solidFill>
                  <a:schemeClr val="bg1"/>
                </a:solidFill>
                <a:latin typeface="+mn-lt"/>
              </a:rPr>
              <a:t>offaxis</a:t>
            </a:r>
            <a:r>
              <a:rPr lang="en-US" sz="2400" kern="0" dirty="0">
                <a:solidFill>
                  <a:schemeClr val="bg1"/>
                </a:solidFill>
                <a:latin typeface="+mn-lt"/>
              </a:rPr>
              <a:t> neutrinos from </a:t>
            </a:r>
            <a:r>
              <a:rPr lang="en-US" sz="2400" kern="0" dirty="0" err="1">
                <a:solidFill>
                  <a:schemeClr val="bg1"/>
                </a:solidFill>
                <a:latin typeface="+mn-lt"/>
              </a:rPr>
              <a:t>NuMI</a:t>
            </a:r>
            <a:r>
              <a:rPr lang="en-US" sz="2400" kern="0" dirty="0">
                <a:solidFill>
                  <a:schemeClr val="bg1"/>
                </a:solidFill>
                <a:latin typeface="+mn-lt"/>
              </a:rPr>
              <a:t> (110mrad)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</a:rPr>
              <a:t>Good agreement between data and MC</a:t>
            </a:r>
            <a:endParaRPr lang="en-US" sz="24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87888"/>
            <a:ext cx="5181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Freeform 10"/>
          <p:cNvSpPr>
            <a:spLocks/>
          </p:cNvSpPr>
          <p:nvPr/>
        </p:nvSpPr>
        <p:spPr bwMode="auto">
          <a:xfrm>
            <a:off x="365125" y="5513388"/>
            <a:ext cx="2133600" cy="254000"/>
          </a:xfrm>
          <a:custGeom>
            <a:avLst/>
            <a:gdLst>
              <a:gd name="T0" fmla="*/ 0 w 1344"/>
              <a:gd name="T1" fmla="*/ 112 h 160"/>
              <a:gd name="T2" fmla="*/ 192 w 1344"/>
              <a:gd name="T3" fmla="*/ 64 h 160"/>
              <a:gd name="T4" fmla="*/ 528 w 1344"/>
              <a:gd name="T5" fmla="*/ 16 h 160"/>
              <a:gd name="T6" fmla="*/ 1344 w 1344"/>
              <a:gd name="T7" fmla="*/ 160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60"/>
              <a:gd name="T14" fmla="*/ 1344 w 1344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60">
                <a:moveTo>
                  <a:pt x="0" y="112"/>
                </a:moveTo>
                <a:cubicBezTo>
                  <a:pt x="52" y="96"/>
                  <a:pt x="104" y="80"/>
                  <a:pt x="192" y="64"/>
                </a:cubicBezTo>
                <a:cubicBezTo>
                  <a:pt x="280" y="48"/>
                  <a:pt x="336" y="0"/>
                  <a:pt x="528" y="16"/>
                </a:cubicBezTo>
                <a:cubicBezTo>
                  <a:pt x="720" y="32"/>
                  <a:pt x="1032" y="96"/>
                  <a:pt x="1344" y="1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 flipV="1">
            <a:off x="2514600" y="3962400"/>
            <a:ext cx="1447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12"/>
          <p:cNvSpPr>
            <a:spLocks/>
          </p:cNvSpPr>
          <p:nvPr/>
        </p:nvSpPr>
        <p:spPr bwMode="auto">
          <a:xfrm rot="521181">
            <a:off x="381000" y="5715000"/>
            <a:ext cx="762000" cy="228600"/>
          </a:xfrm>
          <a:custGeom>
            <a:avLst/>
            <a:gdLst>
              <a:gd name="T0" fmla="*/ 0 w 480"/>
              <a:gd name="T1" fmla="*/ 0 h 1"/>
              <a:gd name="T2" fmla="*/ 480 w 480"/>
              <a:gd name="T3" fmla="*/ 0 h 1"/>
              <a:gd name="T4" fmla="*/ 0 60000 65536"/>
              <a:gd name="T5" fmla="*/ 0 60000 65536"/>
              <a:gd name="T6" fmla="*/ 0 w 480"/>
              <a:gd name="T7" fmla="*/ 0 h 1"/>
              <a:gd name="T8" fmla="*/ 480 w 4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">
                <a:moveTo>
                  <a:pt x="0" y="0"/>
                </a:moveTo>
                <a:cubicBezTo>
                  <a:pt x="0" y="0"/>
                  <a:pt x="240" y="0"/>
                  <a:pt x="48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 flipV="1">
            <a:off x="1143000" y="4038600"/>
            <a:ext cx="2514600" cy="17526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 flipV="1">
            <a:off x="2514600" y="4114800"/>
            <a:ext cx="1219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5"/>
          <p:cNvSpPr>
            <a:spLocks noChangeShapeType="1"/>
          </p:cNvSpPr>
          <p:nvPr/>
        </p:nvSpPr>
        <p:spPr bwMode="auto">
          <a:xfrm flipV="1">
            <a:off x="457200" y="55626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 flipV="1">
            <a:off x="3505200" y="4267200"/>
            <a:ext cx="45720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4191000" y="4073525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r>
              <a:rPr lang="en-US" sz="1400" i="1"/>
              <a:t>MiniBooNE</a:t>
            </a:r>
          </a:p>
        </p:txBody>
      </p:sp>
      <p:sp>
        <p:nvSpPr>
          <p:cNvPr id="38926" name="Arc 19"/>
          <p:cNvSpPr>
            <a:spLocks/>
          </p:cNvSpPr>
          <p:nvPr/>
        </p:nvSpPr>
        <p:spPr bwMode="auto">
          <a:xfrm flipV="1">
            <a:off x="3624263" y="3886200"/>
            <a:ext cx="795337" cy="76200"/>
          </a:xfrm>
          <a:custGeom>
            <a:avLst/>
            <a:gdLst>
              <a:gd name="T0" fmla="*/ 0 w 38034"/>
              <a:gd name="T1" fmla="*/ 26751 h 21600"/>
              <a:gd name="T2" fmla="*/ 795337 w 38034"/>
              <a:gd name="T3" fmla="*/ 76200 h 21600"/>
              <a:gd name="T4" fmla="*/ 343655 w 38034"/>
              <a:gd name="T5" fmla="*/ 76200 h 21600"/>
              <a:gd name="T6" fmla="*/ 0 60000 65536"/>
              <a:gd name="T7" fmla="*/ 0 60000 65536"/>
              <a:gd name="T8" fmla="*/ 0 60000 65536"/>
              <a:gd name="T9" fmla="*/ 0 w 38034"/>
              <a:gd name="T10" fmla="*/ 0 h 21600"/>
              <a:gd name="T11" fmla="*/ 38034 w 380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34" h="21600" fill="none" extrusionOk="0">
                <a:moveTo>
                  <a:pt x="-1" y="7582"/>
                </a:moveTo>
                <a:cubicBezTo>
                  <a:pt x="4103" y="2771"/>
                  <a:pt x="10110" y="-1"/>
                  <a:pt x="16434" y="0"/>
                </a:cubicBezTo>
                <a:cubicBezTo>
                  <a:pt x="28363" y="0"/>
                  <a:pt x="38034" y="9670"/>
                  <a:pt x="38034" y="21600"/>
                </a:cubicBezTo>
              </a:path>
              <a:path w="38034" h="21600" stroke="0" extrusionOk="0">
                <a:moveTo>
                  <a:pt x="-1" y="7582"/>
                </a:moveTo>
                <a:cubicBezTo>
                  <a:pt x="4103" y="2771"/>
                  <a:pt x="10110" y="-1"/>
                  <a:pt x="16434" y="0"/>
                </a:cubicBezTo>
                <a:cubicBezTo>
                  <a:pt x="28363" y="0"/>
                  <a:pt x="38034" y="9670"/>
                  <a:pt x="38034" y="21600"/>
                </a:cubicBezTo>
                <a:lnTo>
                  <a:pt x="1643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20"/>
          <p:cNvSpPr txBox="1">
            <a:spLocks noChangeArrowheads="1"/>
          </p:cNvSpPr>
          <p:nvPr/>
        </p:nvSpPr>
        <p:spPr bwMode="auto">
          <a:xfrm rot="-240000">
            <a:off x="914400" y="6096000"/>
            <a:ext cx="1165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/>
              <a:t>diagram not to scale!</a:t>
            </a:r>
          </a:p>
        </p:txBody>
      </p:sp>
      <p:pic>
        <p:nvPicPr>
          <p:cNvPr id="38928" name="Picture 2"/>
          <p:cNvPicPr>
            <a:picLocks noChangeAspect="1" noChangeArrowheads="1"/>
          </p:cNvPicPr>
          <p:nvPr/>
        </p:nvPicPr>
        <p:blipFill>
          <a:blip r:embed="rId4"/>
          <a:srcRect t="67136"/>
          <a:stretch>
            <a:fillRect/>
          </a:stretch>
        </p:blipFill>
        <p:spPr bwMode="auto">
          <a:xfrm>
            <a:off x="5651500" y="4025900"/>
            <a:ext cx="3492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3"/>
          <p:cNvPicPr>
            <a:picLocks noChangeAspect="1" noChangeArrowheads="1"/>
          </p:cNvPicPr>
          <p:nvPr/>
        </p:nvPicPr>
        <p:blipFill>
          <a:blip r:embed="rId5"/>
          <a:srcRect t="66010"/>
          <a:stretch>
            <a:fillRect/>
          </a:stretch>
        </p:blipFill>
        <p:spPr bwMode="auto">
          <a:xfrm>
            <a:off x="5588000" y="1284288"/>
            <a:ext cx="3556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A6A55-47E9-4708-BF75-3D94876E3EF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7500"/>
            <a:ext cx="8229600" cy="4470400"/>
          </a:xfrm>
        </p:spPr>
        <p:txBody>
          <a:bodyPr/>
          <a:lstStyle/>
          <a:p>
            <a:r>
              <a:rPr lang="en-US" sz="3200" smtClean="0"/>
              <a:t>NuMI beamline, calculating flux and systematic errors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Fitting the ND data (Beam tuning)</a:t>
            </a:r>
          </a:p>
          <a:p>
            <a:endParaRPr lang="en-US" sz="3200" smtClean="0"/>
          </a:p>
          <a:p>
            <a:r>
              <a:rPr lang="en-US" sz="3200" smtClean="0"/>
              <a:t>Few comments on NuMI offaxis flux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B5674-C2AC-4BA2-A03E-0676330145F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Two views of the same decays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117600"/>
            <a:ext cx="8716962" cy="1543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Decays of hadrons produce neutrinos that strike both MINOS and MiniBooNE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Parent hadrons ‘sculpted’ by the two detectors’ acceptances.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Plotted are </a:t>
            </a:r>
            <a:r>
              <a:rPr lang="en-US" sz="1800" i="1" smtClean="0"/>
              <a:t>p</a:t>
            </a:r>
            <a:r>
              <a:rPr lang="en-US" sz="1800" baseline="-25000" smtClean="0"/>
              <a:t>T</a:t>
            </a:r>
            <a:r>
              <a:rPr lang="en-US" sz="1800" smtClean="0"/>
              <a:t> and </a:t>
            </a:r>
            <a:r>
              <a:rPr lang="en-US" sz="1800" i="1" smtClean="0"/>
              <a:t>p</a:t>
            </a:r>
            <a:r>
              <a:rPr lang="en-US" sz="1800" i="1" baseline="-25000" smtClean="0"/>
              <a:t>||</a:t>
            </a:r>
            <a:r>
              <a:rPr lang="en-US" sz="1800" smtClean="0"/>
              <a:t> of hadrons which contribute neutrinos to MINOS (contours) or MiniBooNE (color scale)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72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400">
              <a:solidFill>
                <a:srgbClr val="CB1305"/>
              </a:solidFill>
              <a:latin typeface="Century Gothic" pitchFamily="34" charset="0"/>
            </a:endParaRP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543175"/>
            <a:ext cx="4495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43175"/>
            <a:ext cx="4495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435100" y="40386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MINOS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762000" y="352901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MiniBooNE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H="1">
            <a:off x="838200" y="3895725"/>
            <a:ext cx="304800" cy="828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 flipH="1">
            <a:off x="1600200" y="4429125"/>
            <a:ext cx="304800" cy="828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6235700" y="35814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MINOS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5562600" y="3071813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MiniBooNE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H="1">
            <a:off x="5638800" y="3438525"/>
            <a:ext cx="304800" cy="828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H="1">
            <a:off x="6400800" y="3971925"/>
            <a:ext cx="304800" cy="828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38500"/>
            <a:ext cx="9144000" cy="360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698C8-84E8-4595-86C7-E472C0A3A04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Slide Number Placeholder 1"/>
          <p:cNvSpPr txBox="1">
            <a:spLocks/>
          </p:cNvSpPr>
          <p:nvPr/>
        </p:nvSpPr>
        <p:spPr bwMode="auto">
          <a:xfrm>
            <a:off x="6929438" y="6511925"/>
            <a:ext cx="2133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3D574B2-9F5F-400D-88C6-ED819B8A704B}" type="slidenum">
              <a:rPr lang="en-US" sz="1400"/>
              <a:pPr algn="r"/>
              <a:t>21</a:t>
            </a:fld>
            <a:endParaRPr lang="en-US" sz="140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700" y="0"/>
            <a:ext cx="36576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227388"/>
            <a:ext cx="381000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400800" y="381000"/>
            <a:ext cx="52387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Symbol" pitchFamily="18" charset="2"/>
              </a:rPr>
              <a:t>n</a:t>
            </a:r>
            <a:r>
              <a:rPr lang="en-US" sz="3200" i="1" baseline="-25000"/>
              <a:t>e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6172200" y="3657600"/>
            <a:ext cx="558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Symbol" pitchFamily="18" charset="2"/>
              </a:rPr>
              <a:t>n</a:t>
            </a:r>
            <a:r>
              <a:rPr lang="en-US" sz="3200" i="1" baseline="-25000">
                <a:latin typeface="Symbol" pitchFamily="18" charset="2"/>
              </a:rPr>
              <a:t>m</a:t>
            </a:r>
          </a:p>
        </p:txBody>
      </p:sp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2638" y="3429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</p:pic>
      <p:pic>
        <p:nvPicPr>
          <p:cNvPr id="4096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4687888"/>
            <a:ext cx="5181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Freeform 12"/>
          <p:cNvSpPr>
            <a:spLocks/>
          </p:cNvSpPr>
          <p:nvPr/>
        </p:nvSpPr>
        <p:spPr bwMode="auto">
          <a:xfrm>
            <a:off x="149225" y="5513388"/>
            <a:ext cx="2133600" cy="254000"/>
          </a:xfrm>
          <a:custGeom>
            <a:avLst/>
            <a:gdLst>
              <a:gd name="T0" fmla="*/ 0 w 1344"/>
              <a:gd name="T1" fmla="*/ 112 h 160"/>
              <a:gd name="T2" fmla="*/ 192 w 1344"/>
              <a:gd name="T3" fmla="*/ 64 h 160"/>
              <a:gd name="T4" fmla="*/ 528 w 1344"/>
              <a:gd name="T5" fmla="*/ 16 h 160"/>
              <a:gd name="T6" fmla="*/ 1344 w 1344"/>
              <a:gd name="T7" fmla="*/ 160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60"/>
              <a:gd name="T14" fmla="*/ 1344 w 1344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60">
                <a:moveTo>
                  <a:pt x="0" y="112"/>
                </a:moveTo>
                <a:cubicBezTo>
                  <a:pt x="52" y="96"/>
                  <a:pt x="104" y="80"/>
                  <a:pt x="192" y="64"/>
                </a:cubicBezTo>
                <a:cubicBezTo>
                  <a:pt x="280" y="48"/>
                  <a:pt x="336" y="0"/>
                  <a:pt x="528" y="16"/>
                </a:cubicBezTo>
                <a:cubicBezTo>
                  <a:pt x="720" y="32"/>
                  <a:pt x="1032" y="96"/>
                  <a:pt x="1344" y="16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2298700" y="3962400"/>
            <a:ext cx="1447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14"/>
          <p:cNvSpPr>
            <a:spLocks/>
          </p:cNvSpPr>
          <p:nvPr/>
        </p:nvSpPr>
        <p:spPr bwMode="auto">
          <a:xfrm rot="521181">
            <a:off x="165100" y="5715000"/>
            <a:ext cx="762000" cy="228600"/>
          </a:xfrm>
          <a:custGeom>
            <a:avLst/>
            <a:gdLst>
              <a:gd name="T0" fmla="*/ 0 w 480"/>
              <a:gd name="T1" fmla="*/ 0 h 1"/>
              <a:gd name="T2" fmla="*/ 480 w 480"/>
              <a:gd name="T3" fmla="*/ 0 h 1"/>
              <a:gd name="T4" fmla="*/ 0 60000 65536"/>
              <a:gd name="T5" fmla="*/ 0 60000 65536"/>
              <a:gd name="T6" fmla="*/ 0 w 480"/>
              <a:gd name="T7" fmla="*/ 0 h 1"/>
              <a:gd name="T8" fmla="*/ 480 w 4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">
                <a:moveTo>
                  <a:pt x="0" y="0"/>
                </a:moveTo>
                <a:cubicBezTo>
                  <a:pt x="0" y="0"/>
                  <a:pt x="240" y="0"/>
                  <a:pt x="48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927100" y="4038600"/>
            <a:ext cx="2514600" cy="17526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298700" y="4114800"/>
            <a:ext cx="1219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241300" y="55626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3289300" y="4267200"/>
            <a:ext cx="45720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975100" y="4073525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r>
              <a:rPr lang="en-US" sz="1400" i="1"/>
              <a:t>MiniBooNE</a:t>
            </a:r>
          </a:p>
        </p:txBody>
      </p:sp>
      <p:sp>
        <p:nvSpPr>
          <p:cNvPr id="40978" name="Arc 19"/>
          <p:cNvSpPr>
            <a:spLocks/>
          </p:cNvSpPr>
          <p:nvPr/>
        </p:nvSpPr>
        <p:spPr bwMode="auto">
          <a:xfrm flipV="1">
            <a:off x="3408363" y="3886200"/>
            <a:ext cx="795337" cy="76200"/>
          </a:xfrm>
          <a:custGeom>
            <a:avLst/>
            <a:gdLst>
              <a:gd name="T0" fmla="*/ 0 w 38034"/>
              <a:gd name="T1" fmla="*/ 26751 h 21600"/>
              <a:gd name="T2" fmla="*/ 795337 w 38034"/>
              <a:gd name="T3" fmla="*/ 76200 h 21600"/>
              <a:gd name="T4" fmla="*/ 343655 w 38034"/>
              <a:gd name="T5" fmla="*/ 76200 h 21600"/>
              <a:gd name="T6" fmla="*/ 0 60000 65536"/>
              <a:gd name="T7" fmla="*/ 0 60000 65536"/>
              <a:gd name="T8" fmla="*/ 0 60000 65536"/>
              <a:gd name="T9" fmla="*/ 0 w 38034"/>
              <a:gd name="T10" fmla="*/ 0 h 21600"/>
              <a:gd name="T11" fmla="*/ 38034 w 380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34" h="21600" fill="none" extrusionOk="0">
                <a:moveTo>
                  <a:pt x="-1" y="7582"/>
                </a:moveTo>
                <a:cubicBezTo>
                  <a:pt x="4103" y="2771"/>
                  <a:pt x="10110" y="-1"/>
                  <a:pt x="16434" y="0"/>
                </a:cubicBezTo>
                <a:cubicBezTo>
                  <a:pt x="28363" y="0"/>
                  <a:pt x="38034" y="9670"/>
                  <a:pt x="38034" y="21600"/>
                </a:cubicBezTo>
              </a:path>
              <a:path w="38034" h="21600" stroke="0" extrusionOk="0">
                <a:moveTo>
                  <a:pt x="-1" y="7582"/>
                </a:moveTo>
                <a:cubicBezTo>
                  <a:pt x="4103" y="2771"/>
                  <a:pt x="10110" y="-1"/>
                  <a:pt x="16434" y="0"/>
                </a:cubicBezTo>
                <a:cubicBezTo>
                  <a:pt x="28363" y="0"/>
                  <a:pt x="38034" y="9670"/>
                  <a:pt x="38034" y="21600"/>
                </a:cubicBezTo>
                <a:lnTo>
                  <a:pt x="1643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 rot="-240000">
            <a:off x="698500" y="6096000"/>
            <a:ext cx="1165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/>
              <a:t>diagram not to scale!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457200" y="165100"/>
            <a:ext cx="4800600" cy="7239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kern="0" dirty="0" err="1">
                <a:solidFill>
                  <a:srgbClr val="CB1305"/>
                </a:solidFill>
                <a:latin typeface="+mj-lt"/>
                <a:ea typeface="+mj-ea"/>
                <a:cs typeface="+mj-cs"/>
              </a:rPr>
              <a:t>NuMI</a:t>
            </a:r>
            <a:r>
              <a:rPr lang="en-US" sz="4000" kern="0" dirty="0">
                <a:solidFill>
                  <a:srgbClr val="CB1305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0" dirty="0" err="1">
                <a:solidFill>
                  <a:srgbClr val="CB1305"/>
                </a:solidFill>
                <a:latin typeface="+mj-lt"/>
                <a:ea typeface="+mj-ea"/>
                <a:cs typeface="+mj-cs"/>
              </a:rPr>
              <a:t>offaxis</a:t>
            </a:r>
            <a:r>
              <a:rPr lang="en-US" sz="4000" kern="0" dirty="0">
                <a:solidFill>
                  <a:srgbClr val="CB1305"/>
                </a:solidFill>
                <a:latin typeface="+mj-lt"/>
                <a:ea typeface="+mj-ea"/>
                <a:cs typeface="+mj-cs"/>
              </a:rPr>
              <a:t> beam</a:t>
            </a:r>
            <a:endParaRPr lang="en-US" sz="4000" kern="0" dirty="0">
              <a:solidFill>
                <a:srgbClr val="CB130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203200" y="1079500"/>
            <a:ext cx="5143500" cy="2082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MINOS ND constrains only the target component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Larger error on parents produced in downstream shielding and especially absorber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</a:rPr>
              <a:t>Excluded neutrinos from absorber in this analysis</a:t>
            </a:r>
            <a:endParaRPr lang="en-US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C55C82-1E1E-410D-9405-44DADD0F07D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95400"/>
            <a:ext cx="8494713" cy="4830763"/>
          </a:xfrm>
        </p:spPr>
        <p:txBody>
          <a:bodyPr/>
          <a:lstStyle/>
          <a:p>
            <a:endParaRPr lang="en-US" sz="3200" smtClean="0"/>
          </a:p>
          <a:p>
            <a:r>
              <a:rPr lang="en-US" sz="3200" smtClean="0"/>
              <a:t>Tune hadron production to simultaneously fit all ND data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Technique independent of particle production experiments</a:t>
            </a:r>
            <a:br>
              <a:rPr lang="en-US" sz="3200" smtClean="0"/>
            </a:br>
            <a:r>
              <a:rPr lang="en-US" sz="3200" smtClean="0"/>
              <a:t> </a:t>
            </a:r>
          </a:p>
          <a:p>
            <a:r>
              <a:rPr lang="en-US" sz="3200" smtClean="0"/>
              <a:t>Beam systematics well constrained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A6FD4-5385-4E09-8D8F-EEC68FF19C6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Neutrino Beamline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3824288"/>
            <a:ext cx="8382000" cy="2792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120 GeV protons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1m long graphite target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 magnetic horns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Variable beam energy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Beam composition (LE10/185kA):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92.9%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2000" baseline="-25000" smtClean="0">
                <a:cs typeface="Times New Roman" pitchFamily="18" charset="0"/>
              </a:rPr>
              <a:t>μ</a:t>
            </a:r>
            <a:r>
              <a:rPr lang="en-US" sz="2000" smtClean="0"/>
              <a:t> 	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5.8%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2000" baseline="-25000" smtClean="0">
                <a:cs typeface="Times New Roman" pitchFamily="18" charset="0"/>
              </a:rPr>
              <a:t>μ</a:t>
            </a:r>
            <a:r>
              <a:rPr lang="en-US" sz="20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1.3%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2000" baseline="-25000" smtClean="0"/>
              <a:t>e</a:t>
            </a:r>
            <a:r>
              <a:rPr lang="en-US" sz="2000" smtClean="0"/>
              <a:t> /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sz="2000" baseline="-25000" smtClean="0"/>
              <a:t>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cs typeface="Times New Roman" pitchFamily="18" charset="0"/>
            </a:endParaRPr>
          </a:p>
        </p:txBody>
      </p:sp>
      <p:sp>
        <p:nvSpPr>
          <p:cNvPr id="18436" name="Text Box 26"/>
          <p:cNvSpPr txBox="1">
            <a:spLocks noChangeArrowheads="1"/>
          </p:cNvSpPr>
          <p:nvPr/>
        </p:nvSpPr>
        <p:spPr bwMode="auto">
          <a:xfrm>
            <a:off x="8801100" y="1933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solidFill>
                  <a:srgbClr val="0066FF"/>
                </a:solidFill>
                <a:latin typeface="Times"/>
              </a:rPr>
              <a:t>ν</a:t>
            </a:r>
            <a:r>
              <a:rPr lang="el-GR" sz="2400" b="1" i="1" baseline="-25000">
                <a:solidFill>
                  <a:srgbClr val="0066FF"/>
                </a:solidFill>
                <a:latin typeface="Times"/>
              </a:rPr>
              <a:t>μ</a:t>
            </a:r>
          </a:p>
        </p:txBody>
      </p:sp>
      <p:pic>
        <p:nvPicPr>
          <p:cNvPr id="18437" name="Picture 5" descr="newha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rcRect t="36069" b="34335"/>
          <a:stretch>
            <a:fillRect/>
          </a:stretch>
        </p:blipFill>
        <p:spPr bwMode="auto">
          <a:xfrm>
            <a:off x="228600" y="1422400"/>
            <a:ext cx="8763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411413" y="3073400"/>
            <a:ext cx="261937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Aspect="1" noChangeShapeType="1"/>
          </p:cNvSpPr>
          <p:nvPr/>
        </p:nvSpPr>
        <p:spPr bwMode="auto">
          <a:xfrm flipV="1">
            <a:off x="7877175" y="3000375"/>
            <a:ext cx="3143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Aspect="1" noChangeShapeType="1"/>
          </p:cNvSpPr>
          <p:nvPr/>
        </p:nvSpPr>
        <p:spPr bwMode="auto">
          <a:xfrm flipV="1">
            <a:off x="8562975" y="2854325"/>
            <a:ext cx="315913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Aspect="1" noChangeShapeType="1"/>
          </p:cNvSpPr>
          <p:nvPr/>
        </p:nvSpPr>
        <p:spPr bwMode="auto">
          <a:xfrm flipV="1">
            <a:off x="457200" y="2954338"/>
            <a:ext cx="915988" cy="5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Aspect="1" noChangeShapeType="1"/>
          </p:cNvSpPr>
          <p:nvPr/>
        </p:nvSpPr>
        <p:spPr bwMode="auto">
          <a:xfrm flipV="1">
            <a:off x="5854700" y="2854325"/>
            <a:ext cx="66675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Aspect="1" noChangeShapeType="1"/>
          </p:cNvSpPr>
          <p:nvPr/>
        </p:nvSpPr>
        <p:spPr bwMode="auto">
          <a:xfrm flipV="1">
            <a:off x="1419225" y="2909888"/>
            <a:ext cx="858838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Aspect="1" noChangeShapeType="1"/>
          </p:cNvSpPr>
          <p:nvPr/>
        </p:nvSpPr>
        <p:spPr bwMode="auto">
          <a:xfrm flipV="1">
            <a:off x="0" y="2590800"/>
            <a:ext cx="314325" cy="1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 rot="-120000">
            <a:off x="9525" y="192405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Target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 rot="-120000">
            <a:off x="1000125" y="177165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Horns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 rot="-120000">
            <a:off x="2600325" y="16192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Decay Pipe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 rot="-120000">
            <a:off x="5191125" y="14351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Absorber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 rot="-120000">
            <a:off x="5038725" y="299085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Hadron Monitor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 rot="-120000">
            <a:off x="6486525" y="93345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Muon Monitors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 rot="-120000">
            <a:off x="6858000" y="29591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Rock</a:t>
            </a:r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415925" y="2305050"/>
            <a:ext cx="3546475" cy="304800"/>
          </a:xfrm>
          <a:custGeom>
            <a:avLst/>
            <a:gdLst>
              <a:gd name="T0" fmla="*/ 47604 w 2384"/>
              <a:gd name="T1" fmla="*/ 304800 h 192"/>
              <a:gd name="T2" fmla="*/ 190415 w 2384"/>
              <a:gd name="T3" fmla="*/ 228600 h 192"/>
              <a:gd name="T4" fmla="*/ 1190092 w 2384"/>
              <a:gd name="T5" fmla="*/ 76200 h 192"/>
              <a:gd name="T6" fmla="*/ 3546475 w 2384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384"/>
              <a:gd name="T13" fmla="*/ 0 h 192"/>
              <a:gd name="T14" fmla="*/ 2384 w 238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4" h="192">
                <a:moveTo>
                  <a:pt x="32" y="192"/>
                </a:moveTo>
                <a:cubicBezTo>
                  <a:pt x="16" y="180"/>
                  <a:pt x="0" y="168"/>
                  <a:pt x="128" y="144"/>
                </a:cubicBezTo>
                <a:cubicBezTo>
                  <a:pt x="256" y="120"/>
                  <a:pt x="424" y="72"/>
                  <a:pt x="800" y="48"/>
                </a:cubicBezTo>
                <a:cubicBezTo>
                  <a:pt x="1176" y="24"/>
                  <a:pt x="2128" y="8"/>
                  <a:pt x="238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403225" y="2457450"/>
            <a:ext cx="2730500" cy="177800"/>
          </a:xfrm>
          <a:custGeom>
            <a:avLst/>
            <a:gdLst>
              <a:gd name="T0" fmla="*/ 63500 w 1720"/>
              <a:gd name="T1" fmla="*/ 152400 h 112"/>
              <a:gd name="T2" fmla="*/ 444500 w 1720"/>
              <a:gd name="T3" fmla="*/ 152400 h 112"/>
              <a:gd name="T4" fmla="*/ 2730500 w 1720"/>
              <a:gd name="T5" fmla="*/ 0 h 112"/>
              <a:gd name="T6" fmla="*/ 0 60000 65536"/>
              <a:gd name="T7" fmla="*/ 0 60000 65536"/>
              <a:gd name="T8" fmla="*/ 0 60000 65536"/>
              <a:gd name="T9" fmla="*/ 0 w 1720"/>
              <a:gd name="T10" fmla="*/ 0 h 112"/>
              <a:gd name="T11" fmla="*/ 1720 w 172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12">
                <a:moveTo>
                  <a:pt x="40" y="96"/>
                </a:moveTo>
                <a:cubicBezTo>
                  <a:pt x="20" y="104"/>
                  <a:pt x="0" y="112"/>
                  <a:pt x="280" y="96"/>
                </a:cubicBezTo>
                <a:cubicBezTo>
                  <a:pt x="560" y="80"/>
                  <a:pt x="1480" y="16"/>
                  <a:pt x="172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3962400" y="2000250"/>
            <a:ext cx="4048125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V="1">
            <a:off x="3962400" y="2152650"/>
            <a:ext cx="4876800" cy="152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3133725" y="2305050"/>
            <a:ext cx="5705475" cy="152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3133725" y="2305050"/>
            <a:ext cx="4191000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4057650" y="1962150"/>
            <a:ext cx="49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Times"/>
              </a:rPr>
              <a:t>μ</a:t>
            </a:r>
            <a:r>
              <a:rPr lang="en-US" sz="2000" b="1" i="1" baseline="30000">
                <a:solidFill>
                  <a:srgbClr val="FF0000"/>
                </a:solidFill>
                <a:latin typeface="Times"/>
              </a:rPr>
              <a:t>+</a:t>
            </a:r>
            <a:endParaRPr lang="el-GR" sz="2000" b="1" i="1" baseline="30000">
              <a:solidFill>
                <a:srgbClr val="FF0000"/>
              </a:solidFill>
              <a:latin typeface="Times"/>
            </a:endParaRPr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1000125" y="2076450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>
                <a:solidFill>
                  <a:srgbClr val="FF0000"/>
                </a:solidFill>
                <a:latin typeface="Times"/>
              </a:rPr>
              <a:t>π</a:t>
            </a:r>
            <a:r>
              <a:rPr lang="en-US" sz="2000" b="1" i="1" baseline="30000">
                <a:solidFill>
                  <a:srgbClr val="FF0000"/>
                </a:solidFill>
                <a:latin typeface="Times"/>
              </a:rPr>
              <a:t>+</a:t>
            </a:r>
            <a:endParaRPr lang="el-GR" sz="2000" b="1" i="1" baseline="30000">
              <a:solidFill>
                <a:srgbClr val="FF0000"/>
              </a:solidFill>
              <a:latin typeface="Times"/>
            </a:endParaRPr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381000" y="22288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914400" y="207645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1447800" y="20764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 flipH="1" flipV="1">
            <a:off x="5257800" y="26860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 flipV="1">
            <a:off x="7239000" y="268605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 flipV="1">
            <a:off x="7239000" y="276225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>
            <a:off x="689610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>
            <a:off x="7391400" y="131445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>
            <a:off x="8001000" y="131445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Text Box 38"/>
          <p:cNvSpPr txBox="1">
            <a:spLocks noChangeArrowheads="1"/>
          </p:cNvSpPr>
          <p:nvPr/>
        </p:nvSpPr>
        <p:spPr bwMode="auto">
          <a:xfrm rot="-120000">
            <a:off x="609600" y="3025775"/>
            <a:ext cx="67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 m</a:t>
            </a:r>
          </a:p>
        </p:txBody>
      </p:sp>
      <p:sp>
        <p:nvSpPr>
          <p:cNvPr id="18470" name="Text Box 39"/>
          <p:cNvSpPr txBox="1">
            <a:spLocks noChangeArrowheads="1"/>
          </p:cNvSpPr>
          <p:nvPr/>
        </p:nvSpPr>
        <p:spPr bwMode="auto">
          <a:xfrm rot="-120000">
            <a:off x="1524000" y="2990850"/>
            <a:ext cx="67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30 m</a:t>
            </a:r>
          </a:p>
        </p:txBody>
      </p:sp>
      <p:sp>
        <p:nvSpPr>
          <p:cNvPr id="18471" name="Text Box 40"/>
          <p:cNvSpPr txBox="1">
            <a:spLocks noChangeArrowheads="1"/>
          </p:cNvSpPr>
          <p:nvPr/>
        </p:nvSpPr>
        <p:spPr bwMode="auto">
          <a:xfrm rot="-120000">
            <a:off x="3427413" y="3176588"/>
            <a:ext cx="75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675 m</a:t>
            </a:r>
          </a:p>
        </p:txBody>
      </p:sp>
      <p:sp>
        <p:nvSpPr>
          <p:cNvPr id="18472" name="Text Box 41"/>
          <p:cNvSpPr txBox="1">
            <a:spLocks noChangeArrowheads="1"/>
          </p:cNvSpPr>
          <p:nvPr/>
        </p:nvSpPr>
        <p:spPr bwMode="auto">
          <a:xfrm rot="-120000">
            <a:off x="6019800" y="2914650"/>
            <a:ext cx="67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5 m</a:t>
            </a:r>
          </a:p>
        </p:txBody>
      </p:sp>
      <p:sp>
        <p:nvSpPr>
          <p:cNvPr id="18473" name="Text Box 42"/>
          <p:cNvSpPr txBox="1">
            <a:spLocks noChangeArrowheads="1"/>
          </p:cNvSpPr>
          <p:nvPr/>
        </p:nvSpPr>
        <p:spPr bwMode="auto">
          <a:xfrm rot="-120000">
            <a:off x="7739063" y="3000375"/>
            <a:ext cx="671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12 m</a:t>
            </a:r>
          </a:p>
        </p:txBody>
      </p:sp>
      <p:sp>
        <p:nvSpPr>
          <p:cNvPr id="18474" name="Text Box 43"/>
          <p:cNvSpPr txBox="1">
            <a:spLocks noChangeArrowheads="1"/>
          </p:cNvSpPr>
          <p:nvPr/>
        </p:nvSpPr>
        <p:spPr bwMode="auto">
          <a:xfrm rot="-120000">
            <a:off x="8458200" y="2882900"/>
            <a:ext cx="67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18 m</a:t>
            </a:r>
          </a:p>
        </p:txBody>
      </p:sp>
      <p:sp>
        <p:nvSpPr>
          <p:cNvPr id="18475" name="Line 44"/>
          <p:cNvSpPr>
            <a:spLocks noChangeShapeType="1"/>
          </p:cNvSpPr>
          <p:nvPr/>
        </p:nvSpPr>
        <p:spPr bwMode="auto">
          <a:xfrm>
            <a:off x="2311400" y="6300788"/>
            <a:ext cx="1301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45"/>
          <p:cNvSpPr>
            <a:spLocks noChangeShapeType="1"/>
          </p:cNvSpPr>
          <p:nvPr/>
        </p:nvSpPr>
        <p:spPr bwMode="auto">
          <a:xfrm>
            <a:off x="1812925" y="6046788"/>
            <a:ext cx="1301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C3FD2-C77C-41FA-BB80-C56FAE6455D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 and Far Spectra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47775"/>
            <a:ext cx="4586288" cy="3405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Flux at Near and Far detector not the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Neutrino energy depends on angle w.r.t parent momentum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103" name="Rectangle 4" descr="Wide upward diagonal"/>
          <p:cNvSpPr>
            <a:spLocks noChangeArrowheads="1"/>
          </p:cNvSpPr>
          <p:nvPr/>
        </p:nvSpPr>
        <p:spPr bwMode="auto">
          <a:xfrm>
            <a:off x="971550" y="5481638"/>
            <a:ext cx="457200" cy="76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504950" y="4948238"/>
            <a:ext cx="5180013" cy="1352550"/>
          </a:xfrm>
          <a:prstGeom prst="rect">
            <a:avLst/>
          </a:prstGeom>
          <a:gradFill rotWithShape="1">
            <a:gsLst>
              <a:gs pos="0">
                <a:srgbClr val="7A7A7A"/>
              </a:gs>
              <a:gs pos="50000">
                <a:srgbClr val="C0C0C0"/>
              </a:gs>
              <a:gs pos="100000">
                <a:srgbClr val="7A7A7A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200150" y="5445125"/>
            <a:ext cx="40386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>
            <a:off x="5238750" y="5445125"/>
            <a:ext cx="1752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rc 8"/>
          <p:cNvSpPr>
            <a:spLocks/>
          </p:cNvSpPr>
          <p:nvPr/>
        </p:nvSpPr>
        <p:spPr bwMode="auto">
          <a:xfrm rot="268826">
            <a:off x="4781550" y="5262563"/>
            <a:ext cx="3733800" cy="106362"/>
          </a:xfrm>
          <a:custGeom>
            <a:avLst/>
            <a:gdLst>
              <a:gd name="T0" fmla="*/ 644502221 w 21600"/>
              <a:gd name="T1" fmla="*/ 0 h 3966"/>
              <a:gd name="T2" fmla="*/ 639930738 w 21600"/>
              <a:gd name="T3" fmla="*/ 2852465 h 3966"/>
              <a:gd name="T4" fmla="*/ 0 w 21600"/>
              <a:gd name="T5" fmla="*/ 829280 h 3966"/>
              <a:gd name="T6" fmla="*/ 0 60000 65536"/>
              <a:gd name="T7" fmla="*/ 0 60000 65536"/>
              <a:gd name="T8" fmla="*/ 0 60000 65536"/>
              <a:gd name="T9" fmla="*/ 0 w 21600"/>
              <a:gd name="T10" fmla="*/ 0 h 3966"/>
              <a:gd name="T11" fmla="*/ 21600 w 21600"/>
              <a:gd name="T12" fmla="*/ 3966 h 39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66" fill="none" extrusionOk="0">
                <a:moveTo>
                  <a:pt x="21569" y="-1"/>
                </a:moveTo>
                <a:cubicBezTo>
                  <a:pt x="21589" y="383"/>
                  <a:pt x="21600" y="768"/>
                  <a:pt x="21600" y="1153"/>
                </a:cubicBezTo>
                <a:cubicBezTo>
                  <a:pt x="21600" y="2093"/>
                  <a:pt x="21538" y="3033"/>
                  <a:pt x="21416" y="3966"/>
                </a:cubicBezTo>
              </a:path>
              <a:path w="21600" h="3966" stroke="0" extrusionOk="0">
                <a:moveTo>
                  <a:pt x="21569" y="-1"/>
                </a:moveTo>
                <a:cubicBezTo>
                  <a:pt x="21589" y="383"/>
                  <a:pt x="21600" y="768"/>
                  <a:pt x="21600" y="1153"/>
                </a:cubicBezTo>
                <a:cubicBezTo>
                  <a:pt x="21600" y="2093"/>
                  <a:pt x="21538" y="3033"/>
                  <a:pt x="21416" y="3966"/>
                </a:cubicBezTo>
                <a:lnTo>
                  <a:pt x="0" y="1153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rc 9"/>
          <p:cNvSpPr>
            <a:spLocks/>
          </p:cNvSpPr>
          <p:nvPr/>
        </p:nvSpPr>
        <p:spPr bwMode="auto">
          <a:xfrm rot="672263">
            <a:off x="5014913" y="5372100"/>
            <a:ext cx="1128712" cy="258763"/>
          </a:xfrm>
          <a:custGeom>
            <a:avLst/>
            <a:gdLst>
              <a:gd name="T0" fmla="*/ 58675210 w 21600"/>
              <a:gd name="T1" fmla="*/ 0 h 8277"/>
              <a:gd name="T2" fmla="*/ 56594514 w 21600"/>
              <a:gd name="T3" fmla="*/ 8089679 h 8277"/>
              <a:gd name="T4" fmla="*/ 0 w 21600"/>
              <a:gd name="T5" fmla="*/ 2146292 h 8277"/>
              <a:gd name="T6" fmla="*/ 0 60000 65536"/>
              <a:gd name="T7" fmla="*/ 0 60000 65536"/>
              <a:gd name="T8" fmla="*/ 0 60000 65536"/>
              <a:gd name="T9" fmla="*/ 0 w 21600"/>
              <a:gd name="T10" fmla="*/ 0 h 8277"/>
              <a:gd name="T11" fmla="*/ 21600 w 21600"/>
              <a:gd name="T12" fmla="*/ 8277 h 8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8277" fill="none" extrusionOk="0">
                <a:moveTo>
                  <a:pt x="21488" y="-1"/>
                </a:moveTo>
                <a:cubicBezTo>
                  <a:pt x="21562" y="729"/>
                  <a:pt x="21600" y="1462"/>
                  <a:pt x="21600" y="2196"/>
                </a:cubicBezTo>
                <a:cubicBezTo>
                  <a:pt x="21600" y="4254"/>
                  <a:pt x="21305" y="6302"/>
                  <a:pt x="20726" y="8277"/>
                </a:cubicBezTo>
              </a:path>
              <a:path w="21600" h="8277" stroke="0" extrusionOk="0">
                <a:moveTo>
                  <a:pt x="21488" y="-1"/>
                </a:moveTo>
                <a:cubicBezTo>
                  <a:pt x="21562" y="729"/>
                  <a:pt x="21600" y="1462"/>
                  <a:pt x="21600" y="2196"/>
                </a:cubicBezTo>
                <a:cubicBezTo>
                  <a:pt x="21600" y="4254"/>
                  <a:pt x="21305" y="6302"/>
                  <a:pt x="20726" y="8277"/>
                </a:cubicBezTo>
                <a:lnTo>
                  <a:pt x="0" y="219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0" descr="Light downward diagonal"/>
          <p:cNvSpPr>
            <a:spLocks noChangeArrowheads="1"/>
          </p:cNvSpPr>
          <p:nvPr/>
        </p:nvSpPr>
        <p:spPr bwMode="auto">
          <a:xfrm>
            <a:off x="7094538" y="4911725"/>
            <a:ext cx="201612" cy="144780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1"/>
          <p:cNvSpPr txBox="1">
            <a:spLocks noChangeArrowheads="1"/>
          </p:cNvSpPr>
          <p:nvPr/>
        </p:nvSpPr>
        <p:spPr bwMode="auto">
          <a:xfrm>
            <a:off x="8362950" y="5521325"/>
            <a:ext cx="361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q</a:t>
            </a:r>
            <a:r>
              <a:rPr lang="en-US" sz="2000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4111" name="Text Box 12"/>
          <p:cNvSpPr txBox="1">
            <a:spLocks noChangeArrowheads="1"/>
          </p:cNvSpPr>
          <p:nvPr/>
        </p:nvSpPr>
        <p:spPr bwMode="auto">
          <a:xfrm>
            <a:off x="7888288" y="4791075"/>
            <a:ext cx="919162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to Far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Detector</a:t>
            </a:r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1200150" y="5521325"/>
            <a:ext cx="1098550" cy="779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4"/>
          <p:cNvSpPr txBox="1">
            <a:spLocks noChangeArrowheads="1"/>
          </p:cNvSpPr>
          <p:nvPr/>
        </p:nvSpPr>
        <p:spPr bwMode="auto">
          <a:xfrm>
            <a:off x="3409950" y="6283325"/>
            <a:ext cx="11176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Decay Pipe</a:t>
            </a:r>
          </a:p>
        </p:txBody>
      </p:sp>
      <p:sp>
        <p:nvSpPr>
          <p:cNvPr id="4114" name="Text Box 15"/>
          <p:cNvSpPr txBox="1">
            <a:spLocks noChangeArrowheads="1"/>
          </p:cNvSpPr>
          <p:nvPr/>
        </p:nvSpPr>
        <p:spPr bwMode="auto">
          <a:xfrm>
            <a:off x="3487738" y="4835525"/>
            <a:ext cx="554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Symbol" pitchFamily="18" charset="2"/>
              </a:rPr>
              <a:t>p</a:t>
            </a:r>
            <a:r>
              <a:rPr lang="en-US" sz="3200" b="1" baseline="30000">
                <a:latin typeface="Symbol" pitchFamily="18" charset="2"/>
              </a:rPr>
              <a:t>+</a:t>
            </a:r>
          </a:p>
        </p:txBody>
      </p:sp>
      <p:sp>
        <p:nvSpPr>
          <p:cNvPr id="4115" name="Text Box 16"/>
          <p:cNvSpPr txBox="1">
            <a:spLocks noChangeArrowheads="1"/>
          </p:cNvSpPr>
          <p:nvPr/>
        </p:nvSpPr>
        <p:spPr bwMode="auto">
          <a:xfrm>
            <a:off x="2041525" y="5578475"/>
            <a:ext cx="554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Symbol" pitchFamily="18" charset="2"/>
              </a:rPr>
              <a:t>p</a:t>
            </a:r>
            <a:r>
              <a:rPr lang="en-US" sz="3200" b="1" baseline="30000">
                <a:latin typeface="Symbol" pitchFamily="18" charset="2"/>
              </a:rPr>
              <a:t>+</a:t>
            </a:r>
          </a:p>
        </p:txBody>
      </p:sp>
      <p:sp>
        <p:nvSpPr>
          <p:cNvPr id="4116" name="Text Box 17"/>
          <p:cNvSpPr txBox="1">
            <a:spLocks noChangeArrowheads="1"/>
          </p:cNvSpPr>
          <p:nvPr/>
        </p:nvSpPr>
        <p:spPr bwMode="auto">
          <a:xfrm>
            <a:off x="2249488" y="5837238"/>
            <a:ext cx="62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(soft)</a:t>
            </a:r>
          </a:p>
        </p:txBody>
      </p:sp>
      <p:sp>
        <p:nvSpPr>
          <p:cNvPr id="4117" name="Text Box 18"/>
          <p:cNvSpPr txBox="1">
            <a:spLocks noChangeArrowheads="1"/>
          </p:cNvSpPr>
          <p:nvPr/>
        </p:nvSpPr>
        <p:spPr bwMode="auto">
          <a:xfrm>
            <a:off x="3713163" y="5111750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(stiff)</a:t>
            </a:r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772150" y="5673725"/>
            <a:ext cx="398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Symbol" pitchFamily="18" charset="2"/>
              </a:rPr>
              <a:t>q</a:t>
            </a:r>
            <a:r>
              <a:rPr lang="en-US" sz="2000" i="1" baseline="-25000">
                <a:latin typeface="Times New Roman" pitchFamily="18" charset="0"/>
              </a:rPr>
              <a:t>n</a:t>
            </a:r>
          </a:p>
        </p:txBody>
      </p:sp>
      <p:sp>
        <p:nvSpPr>
          <p:cNvPr id="4119" name="Line 20"/>
          <p:cNvSpPr>
            <a:spLocks noChangeShapeType="1"/>
          </p:cNvSpPr>
          <p:nvPr/>
        </p:nvSpPr>
        <p:spPr bwMode="auto">
          <a:xfrm>
            <a:off x="133350" y="5521325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Text Box 21"/>
          <p:cNvSpPr txBox="1">
            <a:spLocks noChangeArrowheads="1"/>
          </p:cNvSpPr>
          <p:nvPr/>
        </p:nvSpPr>
        <p:spPr bwMode="auto">
          <a:xfrm>
            <a:off x="895350" y="5140325"/>
            <a:ext cx="649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target</a:t>
            </a:r>
          </a:p>
        </p:txBody>
      </p:sp>
      <p:sp>
        <p:nvSpPr>
          <p:cNvPr id="4121" name="Line 23"/>
          <p:cNvSpPr>
            <a:spLocks noChangeShapeType="1"/>
          </p:cNvSpPr>
          <p:nvPr/>
        </p:nvSpPr>
        <p:spPr bwMode="auto">
          <a:xfrm>
            <a:off x="5238750" y="5445125"/>
            <a:ext cx="3657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Text Box 24"/>
          <p:cNvSpPr txBox="1">
            <a:spLocks noChangeArrowheads="1"/>
          </p:cNvSpPr>
          <p:nvPr/>
        </p:nvSpPr>
        <p:spPr bwMode="auto">
          <a:xfrm>
            <a:off x="6959600" y="6299200"/>
            <a:ext cx="476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ND</a:t>
            </a:r>
          </a:p>
        </p:txBody>
      </p:sp>
      <p:graphicFrame>
        <p:nvGraphicFramePr>
          <p:cNvPr id="4098" name="Object 25"/>
          <p:cNvGraphicFramePr>
            <a:graphicFrameLocks noChangeAspect="1"/>
          </p:cNvGraphicFramePr>
          <p:nvPr/>
        </p:nvGraphicFramePr>
        <p:xfrm>
          <a:off x="3181350" y="5521325"/>
          <a:ext cx="2057400" cy="727075"/>
        </p:xfrm>
        <a:graphic>
          <a:graphicData uri="http://schemas.openxmlformats.org/presentationml/2006/ole">
            <p:oleObj spid="_x0000_s4098" name="Equation" r:id="rId4" imgW="1396800" imgH="495000" progId="Equation.3">
              <p:embed/>
            </p:oleObj>
          </a:graphicData>
        </a:graphic>
      </p:graphicFrame>
      <p:graphicFrame>
        <p:nvGraphicFramePr>
          <p:cNvPr id="4099" name="Object 26"/>
          <p:cNvGraphicFramePr>
            <a:graphicFrameLocks noChangeAspect="1"/>
          </p:cNvGraphicFramePr>
          <p:nvPr/>
        </p:nvGraphicFramePr>
        <p:xfrm>
          <a:off x="1212850" y="3452813"/>
          <a:ext cx="1739900" cy="844550"/>
        </p:xfrm>
        <a:graphic>
          <a:graphicData uri="http://schemas.openxmlformats.org/presentationml/2006/ole">
            <p:oleObj spid="_x0000_s4099" name="Equation" r:id="rId5" imgW="863280" imgH="419040" progId="Equation.3">
              <p:embed/>
            </p:oleObj>
          </a:graphicData>
        </a:graphic>
      </p:graphicFrame>
      <p:pic>
        <p:nvPicPr>
          <p:cNvPr id="4123" name="Picture 28"/>
          <p:cNvPicPr>
            <a:picLocks noChangeAspect="1" noChangeArrowheads="1"/>
          </p:cNvPicPr>
          <p:nvPr/>
        </p:nvPicPr>
        <p:blipFill>
          <a:blip r:embed="rId6"/>
          <a:srcRect r="5565"/>
          <a:stretch>
            <a:fillRect/>
          </a:stretch>
        </p:blipFill>
        <p:spPr bwMode="auto">
          <a:xfrm>
            <a:off x="4781550" y="1096963"/>
            <a:ext cx="4292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Text Box 31"/>
          <p:cNvSpPr txBox="1">
            <a:spLocks noChangeArrowheads="1"/>
          </p:cNvSpPr>
          <p:nvPr/>
        </p:nvSpPr>
        <p:spPr bwMode="auto">
          <a:xfrm>
            <a:off x="227013" y="5143500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 over near ratio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695950" y="1295400"/>
            <a:ext cx="3300413" cy="5054600"/>
          </a:xfrm>
        </p:spPr>
        <p:txBody>
          <a:bodyPr/>
          <a:lstStyle/>
          <a:p>
            <a:r>
              <a:rPr lang="en-US" sz="2800" smtClean="0"/>
              <a:t>20-30% correction on top of R</a:t>
            </a:r>
            <a:r>
              <a:rPr lang="en-US" sz="2800" baseline="30000" smtClean="0"/>
              <a:t>-2 </a:t>
            </a:r>
            <a:r>
              <a:rPr lang="en-US" sz="2800" smtClean="0"/>
              <a:t>for ND at ~1km</a:t>
            </a:r>
          </a:p>
          <a:p>
            <a:endParaRPr lang="en-US" sz="2800" baseline="30000" smtClean="0"/>
          </a:p>
          <a:p>
            <a:r>
              <a:rPr lang="en-US" sz="2800" smtClean="0"/>
              <a:t>Need to have detector at 7km to have corrections at 2% level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974754-E0BD-4F2D-BFEE-D4DE377B41AE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t="37489" r="10770"/>
          <a:stretch>
            <a:fillRect/>
          </a:stretch>
        </p:blipFill>
        <p:spPr bwMode="auto">
          <a:xfrm>
            <a:off x="0" y="1284288"/>
            <a:ext cx="5618163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56486-2511-4469-8EB3-937EC384AB9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Hadron production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9275" y="1295400"/>
            <a:ext cx="3344863" cy="4043363"/>
          </a:xfrm>
        </p:spPr>
        <p:txBody>
          <a:bodyPr/>
          <a:lstStyle/>
          <a:p>
            <a:r>
              <a:rPr lang="en-US" sz="3200" smtClean="0"/>
              <a:t>Proton beam momentum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Target material</a:t>
            </a:r>
            <a:br>
              <a:rPr lang="en-US" sz="3200" smtClean="0"/>
            </a:br>
            <a:endParaRPr lang="en-US" sz="3200" smtClean="0"/>
          </a:p>
          <a:p>
            <a:r>
              <a:rPr lang="en-US" sz="3200" smtClean="0"/>
              <a:t>Thick target</a:t>
            </a:r>
          </a:p>
          <a:p>
            <a:endParaRPr lang="en-US" sz="32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t="27547"/>
          <a:stretch>
            <a:fillRect/>
          </a:stretch>
        </p:blipFill>
        <p:spPr bwMode="auto">
          <a:xfrm>
            <a:off x="0" y="1262063"/>
            <a:ext cx="54546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68C6D-7E15-4AB3-BB4B-C94CE49650E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Thick-Target Effects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295400"/>
            <a:ext cx="2713038" cy="4816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Hadron production data largely from ‘thin’ targets.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Particles are created from reinteractions in NuMI target.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Approx 30% of yield at NuMI </a:t>
            </a:r>
            <a:r>
              <a:rPr lang="en-US" sz="2400" i="1" smtClean="0"/>
              <a:t>p</a:t>
            </a:r>
            <a:r>
              <a:rPr lang="en-US" sz="2400" baseline="-25000" smtClean="0"/>
              <a:t>0</a:t>
            </a:r>
            <a:r>
              <a:rPr lang="en-US" sz="2400" smtClean="0"/>
              <a:t>=120 GeV/</a:t>
            </a:r>
            <a:r>
              <a:rPr lang="en-US" sz="2400" i="1" smtClean="0"/>
              <a:t>c</a:t>
            </a:r>
            <a:endParaRPr lang="en-US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5" y="1009650"/>
            <a:ext cx="5978525" cy="5842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</p:pic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322763" y="5176838"/>
            <a:ext cx="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 rot="10800000">
            <a:off x="4057650" y="3922713"/>
            <a:ext cx="458788" cy="1222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MiniBooNE</a:t>
            </a: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5634038" y="5745163"/>
            <a:ext cx="14287" cy="427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 rot="-5400000">
            <a:off x="5417344" y="5215731"/>
            <a:ext cx="458788" cy="6889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vert="eaVert"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NuMI</a:t>
            </a:r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154738" y="5334000"/>
            <a:ext cx="14287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 rot="-5400000">
            <a:off x="5896769" y="4825206"/>
            <a:ext cx="458788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CNGS</a:t>
            </a:r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5006975" y="3910013"/>
            <a:ext cx="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 rot="-5400000">
            <a:off x="4769644" y="3320256"/>
            <a:ext cx="458788" cy="8540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J-PARC</a:t>
            </a:r>
          </a:p>
        </p:txBody>
      </p:sp>
      <p:sp>
        <p:nvSpPr>
          <p:cNvPr id="24589" name="Oval 15"/>
          <p:cNvSpPr>
            <a:spLocks noChangeArrowheads="1"/>
          </p:cNvSpPr>
          <p:nvPr/>
        </p:nvSpPr>
        <p:spPr bwMode="auto">
          <a:xfrm>
            <a:off x="5143500" y="5334000"/>
            <a:ext cx="990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6553200" y="1119188"/>
            <a:ext cx="1828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7"/>
          <p:cNvSpPr>
            <a:spLocks noChangeArrowheads="1"/>
          </p:cNvSpPr>
          <p:nvPr/>
        </p:nvSpPr>
        <p:spPr bwMode="auto">
          <a:xfrm>
            <a:off x="4038600" y="1443038"/>
            <a:ext cx="1600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 rot="-5400000">
            <a:off x="7954168" y="5072857"/>
            <a:ext cx="468313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Fluka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9E4F6-21D0-472E-83C6-F7E5FADFF5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models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0" y="1295400"/>
            <a:ext cx="332105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Variation in calculated flux depending on the cascade model</a:t>
            </a:r>
            <a:br>
              <a:rPr lang="en-US" sz="2800" smtClean="0"/>
            </a:b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Indicates ~8% uncertainty in peak and ~15% in high energy tail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0" y="1506538"/>
            <a:ext cx="5019675" cy="4649787"/>
            <a:chOff x="0" y="949"/>
            <a:chExt cx="3162" cy="2929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2"/>
            <a:srcRect t="38394" r="5821"/>
            <a:stretch>
              <a:fillRect/>
            </a:stretch>
          </p:blipFill>
          <p:spPr bwMode="auto">
            <a:xfrm>
              <a:off x="0" y="949"/>
              <a:ext cx="3162" cy="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1675" y="2077"/>
              <a:ext cx="917" cy="2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657B1D-8FB8-442C-AC0A-467D4C4D0C1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Focusing uncertainties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75" y="1803400"/>
            <a:ext cx="3541713" cy="3548063"/>
          </a:xfrm>
        </p:spPr>
        <p:txBody>
          <a:bodyPr/>
          <a:lstStyle/>
          <a:p>
            <a:r>
              <a:rPr lang="en-US" sz="2400" smtClean="0"/>
              <a:t>Misalignments &amp; miscalibrations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Input from beamline instrumentation</a:t>
            </a:r>
          </a:p>
          <a:p>
            <a:endParaRPr lang="en-US" sz="2400" smtClean="0"/>
          </a:p>
          <a:p>
            <a:r>
              <a:rPr lang="en-US" sz="2400" smtClean="0"/>
              <a:t>Affects falling edge of the peak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t="35307" r="9010"/>
          <a:stretch>
            <a:fillRect/>
          </a:stretch>
        </p:blipFill>
        <p:spPr bwMode="auto">
          <a:xfrm>
            <a:off x="0" y="1143000"/>
            <a:ext cx="533876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16025" y="1471613"/>
            <a:ext cx="635000" cy="4479925"/>
          </a:xfrm>
          <a:prstGeom prst="rect">
            <a:avLst/>
          </a:prstGeom>
          <a:solidFill>
            <a:srgbClr val="BBE0E3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5400000">
            <a:off x="423069" y="2505869"/>
            <a:ext cx="202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Focusing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74080</TotalTime>
  <Words>557</Words>
  <Application>Microsoft PowerPoint</Application>
  <PresentationFormat>On-screen Show (4:3)</PresentationFormat>
  <Paragraphs>187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Century Gothic</vt:lpstr>
      <vt:lpstr>Times New Roman</vt:lpstr>
      <vt:lpstr>Times</vt:lpstr>
      <vt:lpstr>Symbol</vt:lpstr>
      <vt:lpstr>Sylfaen</vt:lpstr>
      <vt:lpstr>Bitstream Vera Sans</vt:lpstr>
      <vt:lpstr>Arial Unicode MS</vt:lpstr>
      <vt:lpstr>StarSymbol</vt:lpstr>
      <vt:lpstr>Default Design</vt:lpstr>
      <vt:lpstr>Default Design</vt:lpstr>
      <vt:lpstr>Equation</vt:lpstr>
      <vt:lpstr>Constraints on Hadron Production from the MINOS Near Detector</vt:lpstr>
      <vt:lpstr>Outline</vt:lpstr>
      <vt:lpstr>Neutrino Beamline</vt:lpstr>
      <vt:lpstr>Near and Far Spectra</vt:lpstr>
      <vt:lpstr>Far over near ratio</vt:lpstr>
      <vt:lpstr>Hadron production</vt:lpstr>
      <vt:lpstr>Thick-Target Effects</vt:lpstr>
      <vt:lpstr>Cascade models</vt:lpstr>
      <vt:lpstr>Focusing uncertainties</vt:lpstr>
      <vt:lpstr>F/N focusing uncertainties</vt:lpstr>
      <vt:lpstr>ND Data/MC</vt:lpstr>
      <vt:lpstr>Hadron Production</vt:lpstr>
      <vt:lpstr>Hadron Production (cont’d)</vt:lpstr>
      <vt:lpstr>Hadron production parameterization</vt:lpstr>
      <vt:lpstr>Tuning MC</vt:lpstr>
      <vt:lpstr>Tuning MC</vt:lpstr>
      <vt:lpstr>π+/π- ratio</vt:lpstr>
      <vt:lpstr>Far/Near Ratio</vt:lpstr>
      <vt:lpstr>Slide 19</vt:lpstr>
      <vt:lpstr>Two views of the same decays</vt:lpstr>
      <vt:lpstr>Slide 21</vt:lpstr>
      <vt:lpstr>Conclusion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Zarko</dc:creator>
  <cp:lastModifiedBy>Jeff Appel</cp:lastModifiedBy>
  <cp:revision>484</cp:revision>
  <dcterms:created xsi:type="dcterms:W3CDTF">2006-07-31T17:54:14Z</dcterms:created>
  <dcterms:modified xsi:type="dcterms:W3CDTF">2009-03-16T13:32:22Z</dcterms:modified>
</cp:coreProperties>
</file>