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44501-5C7F-4633-A598-468B2BF9587E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E535-527C-4EB8-A555-B57C03358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eamdocs.fnal.gov/SNuMI-public/DocDB/ListTopic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Executive Summary of Major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Lessons Learned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8077200" cy="1752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Fermilab’s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DUSEL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Beamline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Working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Group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June 8, 2009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Local Community Buy-In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 and near detector hall will extend to the site boundary,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close 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Woodland Hills subdivision.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Important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work with that community and others affected by the anticipated construction.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Laboratory’s community outreach activities have developed since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project, and the main point is to start outreach communications well before the project is approved.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Transition from Project Status to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Staff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funding tied to 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project tend to evaporate even before the formal completion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project. It’s critical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plan for the transition from project to operations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Inadequate allowance for the transition is an issue for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debugging and commissioning, having the necessary training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documentation.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real operation does not resolve all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issues.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Spares which take extended time to build need to be available at the start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operations.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Lessons on Technical Elements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R&amp;D on radiation effects; e.g., corrosion.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Inspection and maintenance plan for drains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Shotcrete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if not concrete, of all exposed rock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Avoiding use of high strength steels in high radiation, humid environments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Reuse of (40 yr old) Main Ring B2’s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Beam commissioning and tuning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Tails of beam: 10x beam needs 10x better understanding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Handling of radioactive components, including having enough working and storage space, etc.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Finally, …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great deal of detail beyond what is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executive summary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available from the presentations and discussion summaries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28 DUSEL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Beamline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Working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 meetings.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These are available on the web from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 https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://beamdocs.fnal.gov/SNuMI-public/DocDB/ListTopics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ES&amp;H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Civil Construction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Primary Proton Beam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Neutrino Beam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Beam Monitoring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Near Detector and Physics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Visit to J-PARC Neutrino Beam Facility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944562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Fermilab’s</a:t>
            </a: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DUSEL </a:t>
            </a:r>
            <a:r>
              <a:rPr lang="en-US" sz="4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Beamline</a:t>
            </a: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Working Group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Working Group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Members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Mike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Andrews, Jeffrey 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Appel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(Chair)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Dixon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Bogert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Sam Childress, 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Cossairt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William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Griffing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Nancy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Grossman, David Harding,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Jim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Hylen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Vic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Kuchler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Chris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Laughton, Byron Lundberg, Mike Martens, Elaine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McCluskey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Rob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Plunkett, Gina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Rameika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George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Velev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and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Bob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Zwaska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Occasional Guests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Phil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Adamson, Alan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Bross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Mike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Gerardi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Patrick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Hurh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Gary Leonard,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Peter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Lucas, 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Mayly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Sanchez (ANL)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Representatives from Other Laboratories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Bob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Wagner 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ANL</a:t>
            </a:r>
          </a:p>
          <a:p>
            <a:pPr algn="ctr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Mary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Bishai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Milind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Diwan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from BNL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John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Corlett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and Mike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Zisman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LBNL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Tremendous experience with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Project, which, at the time, had a new level of neutrino beams from a higher-power proton source.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experience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fairly directly applicable to the next project (e.g., similar civil construction issues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including: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tunneling, service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buildings, outfitting, and potential claims/legal issues).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things might be done very differently (e.g., decay pipe, windows, target, beam dump, and precision of power supply control/monitoring).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Seven Categories of Lessons Learned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Differences Between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Project and Any Next Project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Process of  Starting Up the Project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Decision and Review Processes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Environment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Safety, and Health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Local Community Buy-In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Transition from Project Status to Operation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Some Lessons on Technical Elements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First, Two Items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had top-down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imposition of an unrealistic combination of scope, cost,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schedule --  partially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corrected by 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baselining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However, the full, desirable scope was never achievable.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rippling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shortage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resources, especially early in the project.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Critical early design work could not be done in a timely fashion, leading to schedule delays, inefficiencies, and corrective actions.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Differences Between the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Project and Any Next Project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Flagship-program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priority, and risk mitigation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more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robust designs and quality assurance procedures will require increased engineering effort and increased other costs.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Planning for decommissioning,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unknown future standards.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order of magnitude more beam power on the target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Radiation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damage to component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materials will exceed current experience.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Reliability levels will be learned only in full operation.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ifferent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strategies should be employed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(e.g., making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most robust component possible and making it a permanent installation may be less desirable than making a more fragile, but easily replaced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component).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Build more spares. Also,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design in remote handling capability. Higher activation levels may preclude repairs.  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Special circumstances of low-cost and/or reused elements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Process of  Starting Up the Project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Have a more nearly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complete design team in place at the beginning of the project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than was the case for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given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interrelation of so many design elements; e.g., technical and civil-construction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components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Have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beam specification early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possibility of change is significant, the range of changes possible should be part of the initial specification.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management project-wide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from the start.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Identify critical technologies early and start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R&amp;D early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Front-end loading the R&amp;D (especially on targeting, tunneling, and radiological mitigation) will reduce risks and costs.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Make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radiation exposure and environmental release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part of the specification before designs are begun. Similarly, specify maximum down times allowable during scheduled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operations.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More generally, understand (at design time)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operational modes including recovery from failures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facilities beyond original plans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traditional.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DOE even recognizes and rewards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re-using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facilities in its reviews and awards programs.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[For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example,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cathodic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protection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piping may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good idea.]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Decision and Review Processes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decisions benefit from internal and/or external reviews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DOE reviews tend to be focused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compliance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DOE procedures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different function.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Technical problems are not the focus of management reviews, and the DOE has begun to ask that technical reviews be held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independent of their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reviews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 any case, people with strong technical backgrounds must be in positions to impact decisions. Cost alone should not drive decisions.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ES&amp;H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Laboratory Integrated Safety Management System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does reduce injury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costs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experience helped improve it a lot.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Laboratory management liaison with all levels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subcontractor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team is needed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early and continuously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ensure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our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ES&amp;H culture is understood and accepted.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It’s not enough to be in paperwork (e.g., the subcontract).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Build relationships with subcontractor employees 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avoids mistakes, and improves morale on the project.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724</Words>
  <Application>Microsoft Office PowerPoint</Application>
  <PresentationFormat>On-screen Show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Executive Summary of Major NuMI Lessons Learned</vt:lpstr>
      <vt:lpstr>Fermilab’s DUSEL Beamline Working Group</vt:lpstr>
      <vt:lpstr>Introduction</vt:lpstr>
      <vt:lpstr>Seven Categories of Lessons Learned</vt:lpstr>
      <vt:lpstr>First, Two Items</vt:lpstr>
      <vt:lpstr>Differences Between the NuMI Project and Any Next Project</vt:lpstr>
      <vt:lpstr>The Process of  Starting Up the Project </vt:lpstr>
      <vt:lpstr>Decision and Review Processes</vt:lpstr>
      <vt:lpstr>ES&amp;H</vt:lpstr>
      <vt:lpstr>Local Community Buy-In</vt:lpstr>
      <vt:lpstr>Transition from Project Status to Operation</vt:lpstr>
      <vt:lpstr>Lessons on Technical Elements </vt:lpstr>
      <vt:lpstr>Finally, …</vt:lpstr>
    </vt:vector>
  </TitlesOfParts>
  <Company>Fermi National Accelerator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Summary of Major NuMI Lessons Learned</dc:title>
  <dc:creator>Jeffrey A. Appel</dc:creator>
  <cp:lastModifiedBy>Jeffrey A. Appel</cp:lastModifiedBy>
  <cp:revision>23</cp:revision>
  <dcterms:created xsi:type="dcterms:W3CDTF">2009-06-05T15:35:42Z</dcterms:created>
  <dcterms:modified xsi:type="dcterms:W3CDTF">2009-06-08T16:06:57Z</dcterms:modified>
</cp:coreProperties>
</file>